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4"/>
  </p:notesMasterIdLst>
  <p:sldIdLst>
    <p:sldId id="371" r:id="rId2"/>
    <p:sldId id="257" r:id="rId3"/>
    <p:sldId id="259" r:id="rId4"/>
    <p:sldId id="376" r:id="rId5"/>
    <p:sldId id="377" r:id="rId6"/>
    <p:sldId id="260" r:id="rId7"/>
    <p:sldId id="263" r:id="rId8"/>
    <p:sldId id="264" r:id="rId9"/>
    <p:sldId id="267" r:id="rId10"/>
    <p:sldId id="266" r:id="rId11"/>
    <p:sldId id="265" r:id="rId12"/>
    <p:sldId id="268" r:id="rId13"/>
    <p:sldId id="269" r:id="rId14"/>
    <p:sldId id="270" r:id="rId15"/>
    <p:sldId id="271" r:id="rId16"/>
    <p:sldId id="272" r:id="rId17"/>
    <p:sldId id="273" r:id="rId18"/>
    <p:sldId id="274" r:id="rId19"/>
    <p:sldId id="379"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372"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73" r:id="rId55"/>
    <p:sldId id="309" r:id="rId56"/>
    <p:sldId id="310" r:id="rId57"/>
    <p:sldId id="311" r:id="rId58"/>
    <p:sldId id="312" r:id="rId59"/>
    <p:sldId id="380"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 id="327" r:id="rId75"/>
    <p:sldId id="328" r:id="rId76"/>
    <p:sldId id="329" r:id="rId77"/>
    <p:sldId id="330" r:id="rId78"/>
    <p:sldId id="331" r:id="rId79"/>
    <p:sldId id="332" r:id="rId80"/>
    <p:sldId id="333" r:id="rId81"/>
    <p:sldId id="334" r:id="rId82"/>
    <p:sldId id="335" r:id="rId83"/>
    <p:sldId id="336" r:id="rId84"/>
    <p:sldId id="337" r:id="rId85"/>
    <p:sldId id="338" r:id="rId86"/>
    <p:sldId id="339" r:id="rId87"/>
    <p:sldId id="340" r:id="rId88"/>
    <p:sldId id="341" r:id="rId89"/>
    <p:sldId id="342" r:id="rId90"/>
    <p:sldId id="343" r:id="rId91"/>
    <p:sldId id="344" r:id="rId92"/>
    <p:sldId id="345" r:id="rId93"/>
    <p:sldId id="346" r:id="rId94"/>
    <p:sldId id="349" r:id="rId95"/>
    <p:sldId id="350" r:id="rId96"/>
    <p:sldId id="351" r:id="rId97"/>
    <p:sldId id="352" r:id="rId98"/>
    <p:sldId id="353" r:id="rId99"/>
    <p:sldId id="374" r:id="rId100"/>
    <p:sldId id="355" r:id="rId101"/>
    <p:sldId id="356" r:id="rId102"/>
    <p:sldId id="357" r:id="rId103"/>
    <p:sldId id="358" r:id="rId104"/>
    <p:sldId id="359" r:id="rId105"/>
    <p:sldId id="360" r:id="rId106"/>
    <p:sldId id="361" r:id="rId107"/>
    <p:sldId id="362" r:id="rId108"/>
    <p:sldId id="363" r:id="rId109"/>
    <p:sldId id="364" r:id="rId110"/>
    <p:sldId id="365" r:id="rId111"/>
    <p:sldId id="366" r:id="rId112"/>
    <p:sldId id="375" r:id="rId1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erner" initials="Cerner"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555" autoAdjust="0"/>
  </p:normalViewPr>
  <p:slideViewPr>
    <p:cSldViewPr snapToGrid="0">
      <p:cViewPr varScale="1">
        <p:scale>
          <a:sx n="39" d="100"/>
          <a:sy n="39" d="100"/>
        </p:scale>
        <p:origin x="883"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viewProps" Target="viewProp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theme" Target="theme/theme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notesMaster" Target="notesMasters/notesMaster1.xml"/><Relationship Id="rId119"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microsoft.com/office/2016/11/relationships/changesInfo" Target="changesInfos/changesInfo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commentAuthors" Target="commentAuthor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its, Brian" userId="4566fefd-61b7-4c5a-b683-1c8fdafc2832" providerId="ADAL" clId="{63179BBC-8778-47AD-858A-0A40A9696F18}"/>
    <pc:docChg chg="modSld">
      <pc:chgData name="Heits, Brian" userId="4566fefd-61b7-4c5a-b683-1c8fdafc2832" providerId="ADAL" clId="{63179BBC-8778-47AD-858A-0A40A9696F18}" dt="2023-12-04T01:02:58.508" v="29" actId="20577"/>
      <pc:docMkLst>
        <pc:docMk/>
      </pc:docMkLst>
      <pc:sldChg chg="modSp mod">
        <pc:chgData name="Heits, Brian" userId="4566fefd-61b7-4c5a-b683-1c8fdafc2832" providerId="ADAL" clId="{63179BBC-8778-47AD-858A-0A40A9696F18}" dt="2023-12-04T01:02:58.508" v="29" actId="20577"/>
        <pc:sldMkLst>
          <pc:docMk/>
          <pc:sldMk cId="3938402782" sldId="371"/>
        </pc:sldMkLst>
        <pc:spChg chg="mod">
          <ac:chgData name="Heits, Brian" userId="4566fefd-61b7-4c5a-b683-1c8fdafc2832" providerId="ADAL" clId="{63179BBC-8778-47AD-858A-0A40A9696F18}" dt="2023-12-04T01:02:58.508" v="29" actId="20577"/>
          <ac:spMkLst>
            <pc:docMk/>
            <pc:sldMk cId="3938402782" sldId="371"/>
            <ac:spMk id="4" creationId="{00000000-0000-0000-0000-000000000000}"/>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4-08-25T11:42:53.754" idx="2">
    <p:pos x="7906" y="1738"/>
    <p:text>&gt; Right click and select change picture to add sponsor logo</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4" name="Shape 154"/>
          <p:cNvSpPr>
            <a:spLocks noGrp="1" noRot="1" noChangeAspect="1"/>
          </p:cNvSpPr>
          <p:nvPr>
            <p:ph type="sldImg"/>
          </p:nvPr>
        </p:nvSpPr>
        <p:spPr>
          <a:xfrm>
            <a:off x="1143000" y="685800"/>
            <a:ext cx="4572000" cy="3429000"/>
          </a:xfrm>
          <a:prstGeom prst="rect">
            <a:avLst/>
          </a:prstGeom>
        </p:spPr>
        <p:txBody>
          <a:bodyPr/>
          <a:lstStyle/>
          <a:p>
            <a:endParaRPr/>
          </a:p>
        </p:txBody>
      </p:sp>
      <p:sp>
        <p:nvSpPr>
          <p:cNvPr id="155" name="Shape 15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Cerner 2016</a:t>
            </a:r>
          </a:p>
        </p:txBody>
      </p:sp>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CFFD62D3-BB65-47B7-B482-3500296D899C}" type="slidenum">
              <a:rPr lang="en-US" smtClean="0"/>
              <a:t>1</a:t>
            </a:fld>
            <a:endParaRPr lang="en-US" dirty="0"/>
          </a:p>
        </p:txBody>
      </p:sp>
    </p:spTree>
    <p:extLst>
      <p:ext uri="{BB962C8B-B14F-4D97-AF65-F5344CB8AC3E}">
        <p14:creationId xmlns:p14="http://schemas.microsoft.com/office/powerpoint/2010/main" val="7935395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Shape 367"/>
          <p:cNvSpPr>
            <a:spLocks noGrp="1" noRot="1" noChangeAspect="1"/>
          </p:cNvSpPr>
          <p:nvPr>
            <p:ph type="sldImg"/>
          </p:nvPr>
        </p:nvSpPr>
        <p:spPr>
          <a:xfrm>
            <a:off x="381000" y="685800"/>
            <a:ext cx="6096000" cy="3429000"/>
          </a:xfrm>
          <a:prstGeom prst="rect">
            <a:avLst/>
          </a:prstGeom>
        </p:spPr>
        <p:txBody>
          <a:bodyPr/>
          <a:lstStyle/>
          <a:p>
            <a:endParaRPr/>
          </a:p>
        </p:txBody>
      </p:sp>
      <p:sp>
        <p:nvSpPr>
          <p:cNvPr id="368" name="Shape 368"/>
          <p:cNvSpPr>
            <a:spLocks noGrp="1"/>
          </p:cNvSpPr>
          <p:nvPr>
            <p:ph type="body" sz="quarter" idx="1"/>
          </p:nvPr>
        </p:nvSpPr>
        <p:spPr>
          <a:prstGeom prst="rect">
            <a:avLst/>
          </a:prstGeom>
        </p:spPr>
        <p:txBody>
          <a:bodyPr/>
          <a:lstStyle/>
          <a:p>
            <a:r>
              <a:t>This example is searching for all allergies for patient 123</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Shape 376"/>
          <p:cNvSpPr>
            <a:spLocks noGrp="1" noRot="1" noChangeAspect="1"/>
          </p:cNvSpPr>
          <p:nvPr>
            <p:ph type="sldImg"/>
          </p:nvPr>
        </p:nvSpPr>
        <p:spPr>
          <a:xfrm>
            <a:off x="381000" y="685800"/>
            <a:ext cx="6096000" cy="3429000"/>
          </a:xfrm>
          <a:prstGeom prst="rect">
            <a:avLst/>
          </a:prstGeom>
        </p:spPr>
        <p:txBody>
          <a:bodyPr/>
          <a:lstStyle/>
          <a:p>
            <a:endParaRPr/>
          </a:p>
        </p:txBody>
      </p:sp>
      <p:sp>
        <p:nvSpPr>
          <p:cNvPr id="377" name="Shape 377"/>
          <p:cNvSpPr>
            <a:spLocks noGrp="1"/>
          </p:cNvSpPr>
          <p:nvPr>
            <p:ph type="body" sz="quarter" idx="1"/>
          </p:nvPr>
        </p:nvSpPr>
        <p:spPr>
          <a:prstGeom prst="rect">
            <a:avLst/>
          </a:prstGeom>
        </p:spPr>
        <p:txBody>
          <a:bodyPr/>
          <a:lstStyle/>
          <a:p>
            <a:r>
              <a:t>Handle paging in the application, which helps ensure you’re run against most servers. Check for the “next” link to see if there are additional pages.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Shape 382"/>
          <p:cNvSpPr>
            <a:spLocks noGrp="1" noRot="1" noChangeAspect="1"/>
          </p:cNvSpPr>
          <p:nvPr>
            <p:ph type="sldImg"/>
          </p:nvPr>
        </p:nvSpPr>
        <p:spPr>
          <a:xfrm>
            <a:off x="381000" y="685800"/>
            <a:ext cx="6096000" cy="3429000"/>
          </a:xfrm>
          <a:prstGeom prst="rect">
            <a:avLst/>
          </a:prstGeom>
        </p:spPr>
        <p:txBody>
          <a:bodyPr/>
          <a:lstStyle/>
          <a:p>
            <a:endParaRPr/>
          </a:p>
        </p:txBody>
      </p:sp>
      <p:sp>
        <p:nvSpPr>
          <p:cNvPr id="383" name="Shape 383"/>
          <p:cNvSpPr>
            <a:spLocks noGrp="1"/>
          </p:cNvSpPr>
          <p:nvPr>
            <p:ph type="body" sz="quarter" idx="1"/>
          </p:nvPr>
        </p:nvSpPr>
        <p:spPr>
          <a:prstGeom prst="rect">
            <a:avLst/>
          </a:prstGeom>
        </p:spPr>
        <p:txBody>
          <a:bodyPr/>
          <a:lstStyle/>
          <a:p>
            <a:r>
              <a:t>The previous link isn’t in this example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Shape 408"/>
          <p:cNvSpPr>
            <a:spLocks noGrp="1" noRot="1" noChangeAspect="1"/>
          </p:cNvSpPr>
          <p:nvPr>
            <p:ph type="sldImg"/>
          </p:nvPr>
        </p:nvSpPr>
        <p:spPr>
          <a:xfrm>
            <a:off x="381000" y="685800"/>
            <a:ext cx="6096000" cy="3429000"/>
          </a:xfrm>
          <a:prstGeom prst="rect">
            <a:avLst/>
          </a:prstGeom>
        </p:spPr>
        <p:txBody>
          <a:bodyPr/>
          <a:lstStyle/>
          <a:p>
            <a:endParaRPr/>
          </a:p>
        </p:txBody>
      </p:sp>
      <p:sp>
        <p:nvSpPr>
          <p:cNvPr id="409" name="Shape 409"/>
          <p:cNvSpPr>
            <a:spLocks noGrp="1"/>
          </p:cNvSpPr>
          <p:nvPr>
            <p:ph type="body" sz="quarter" idx="1"/>
          </p:nvPr>
        </p:nvSpPr>
        <p:spPr>
          <a:prstGeom prst="rect">
            <a:avLst/>
          </a:prstGeom>
        </p:spPr>
        <p:txBody>
          <a:bodyPr/>
          <a:lstStyle/>
          <a:p>
            <a:r>
              <a:t>Note: Patient vs Person. Person represents people “in the real world” for example, it could link to your patient record in many FHIR servers. In CommonWell, most of the core is the “Person” and the records they’re tied to are Patient. We would use Patient here since we’re looking at patient records in an EHR.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Shape 408"/>
          <p:cNvSpPr>
            <a:spLocks noGrp="1" noRot="1" noChangeAspect="1"/>
          </p:cNvSpPr>
          <p:nvPr>
            <p:ph type="sldImg"/>
          </p:nvPr>
        </p:nvSpPr>
        <p:spPr>
          <a:xfrm>
            <a:off x="381000" y="685800"/>
            <a:ext cx="6096000" cy="3429000"/>
          </a:xfrm>
          <a:prstGeom prst="rect">
            <a:avLst/>
          </a:prstGeom>
        </p:spPr>
        <p:txBody>
          <a:bodyPr/>
          <a:lstStyle/>
          <a:p>
            <a:endParaRPr/>
          </a:p>
        </p:txBody>
      </p:sp>
      <p:sp>
        <p:nvSpPr>
          <p:cNvPr id="409" name="Shape 409"/>
          <p:cNvSpPr>
            <a:spLocks noGrp="1"/>
          </p:cNvSpPr>
          <p:nvPr>
            <p:ph type="body" sz="quarter" idx="1"/>
          </p:nvPr>
        </p:nvSpPr>
        <p:spPr>
          <a:prstGeom prst="rect">
            <a:avLst/>
          </a:prstGeom>
        </p:spPr>
        <p:txBody>
          <a:bodyPr/>
          <a:lstStyle/>
          <a:p>
            <a:r>
              <a:t>Note: Patient vs Person. Person represents people “in the real world” for example, it could link to your patient record in many FHIR servers. In CommonWell, most of the core is the “Person” and the records they’re tied to are Patient. We would use Patient here since we’re looking at patient records in an EHR.</a:t>
            </a:r>
          </a:p>
        </p:txBody>
      </p:sp>
    </p:spTree>
    <p:extLst>
      <p:ext uri="{BB962C8B-B14F-4D97-AF65-F5344CB8AC3E}">
        <p14:creationId xmlns:p14="http://schemas.microsoft.com/office/powerpoint/2010/main" val="2673255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r>
              <a:t>Note: AllergyIntolerance/123 is looking up an Allergy by its id (not a patient id). Similarly, AllergyIntolerance?_id=123 is looking up allergy by id, not by the patient id.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Shape 430"/>
          <p:cNvSpPr>
            <a:spLocks noGrp="1" noRot="1" noChangeAspect="1"/>
          </p:cNvSpPr>
          <p:nvPr>
            <p:ph type="sldImg"/>
          </p:nvPr>
        </p:nvSpPr>
        <p:spPr>
          <a:xfrm>
            <a:off x="381000" y="685800"/>
            <a:ext cx="6096000" cy="3429000"/>
          </a:xfrm>
          <a:prstGeom prst="rect">
            <a:avLst/>
          </a:prstGeom>
        </p:spPr>
        <p:txBody>
          <a:bodyPr/>
          <a:lstStyle/>
          <a:p>
            <a:endParaRPr/>
          </a:p>
        </p:txBody>
      </p:sp>
      <p:sp>
        <p:nvSpPr>
          <p:cNvPr id="431" name="Shape 431"/>
          <p:cNvSpPr>
            <a:spLocks noGrp="1"/>
          </p:cNvSpPr>
          <p:nvPr>
            <p:ph type="body" sz="quarter" idx="1"/>
          </p:nvPr>
        </p:nvSpPr>
        <p:spPr>
          <a:prstGeom prst="rect">
            <a:avLst/>
          </a:prstGeom>
        </p:spPr>
        <p:txBody>
          <a:bodyPr/>
          <a:lstStyle/>
          <a:p>
            <a:r>
              <a:rPr dirty="0"/>
              <a:t>Be aware that querying by a field that isn’t required may mean that values that weren’t mapped or understood by the FHIR server won’t be returned. </a:t>
            </a:r>
          </a:p>
          <a:p>
            <a:endParaRPr dirty="0"/>
          </a:p>
          <a:p>
            <a:r>
              <a:rPr dirty="0"/>
              <a:t>In the Allergy case, STU 3 is addressing this issue with allergies by requiring the status and adding an “unknown” that could be used to ensure all possible allergies can be retrieved.</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 name="Shape 475"/>
          <p:cNvSpPr>
            <a:spLocks noGrp="1" noRot="1" noChangeAspect="1"/>
          </p:cNvSpPr>
          <p:nvPr>
            <p:ph type="sldImg"/>
          </p:nvPr>
        </p:nvSpPr>
        <p:spPr>
          <a:xfrm>
            <a:off x="381000" y="685800"/>
            <a:ext cx="6096000" cy="3429000"/>
          </a:xfrm>
          <a:prstGeom prst="rect">
            <a:avLst/>
          </a:prstGeom>
        </p:spPr>
        <p:txBody>
          <a:bodyPr/>
          <a:lstStyle/>
          <a:p>
            <a:endParaRPr/>
          </a:p>
        </p:txBody>
      </p:sp>
      <p:sp>
        <p:nvSpPr>
          <p:cNvPr id="476" name="Shape 476"/>
          <p:cNvSpPr>
            <a:spLocks noGrp="1"/>
          </p:cNvSpPr>
          <p:nvPr>
            <p:ph type="body" sz="quarter" idx="1"/>
          </p:nvPr>
        </p:nvSpPr>
        <p:spPr>
          <a:prstGeom prst="rect">
            <a:avLst/>
          </a:prstGeom>
        </p:spPr>
        <p:txBody>
          <a:bodyPr/>
          <a:lstStyle/>
          <a:p>
            <a:r>
              <a:t>Note: this should show in the narrative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a:spLocks noGrp="1" noRot="1" noChangeAspect="1"/>
          </p:cNvSpPr>
          <p:nvPr>
            <p:ph type="sldImg"/>
          </p:nvPr>
        </p:nvSpPr>
        <p:spPr>
          <a:xfrm>
            <a:off x="381000" y="685800"/>
            <a:ext cx="6096000" cy="3429000"/>
          </a:xfrm>
          <a:prstGeom prst="rect">
            <a:avLst/>
          </a:prstGeom>
        </p:spPr>
        <p:txBody>
          <a:bodyPr/>
          <a:lstStyle/>
          <a:p>
            <a:endParaRPr/>
          </a:p>
        </p:txBody>
      </p:sp>
      <p:sp>
        <p:nvSpPr>
          <p:cNvPr id="481" name="Shape 481"/>
          <p:cNvSpPr>
            <a:spLocks noGrp="1"/>
          </p:cNvSpPr>
          <p:nvPr>
            <p:ph type="body" sz="quarter" idx="1"/>
          </p:nvPr>
        </p:nvSpPr>
        <p:spPr>
          <a:prstGeom prst="rect">
            <a:avLst/>
          </a:prstGeom>
        </p:spPr>
        <p:txBody>
          <a:bodyPr/>
          <a:lstStyle/>
          <a:p>
            <a:r>
              <a:t>Not a modifier</a:t>
            </a:r>
          </a:p>
          <a:p>
            <a:r>
              <a:t>Extension to patient.birthDate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Shape 489"/>
          <p:cNvSpPr>
            <a:spLocks noGrp="1" noRot="1" noChangeAspect="1"/>
          </p:cNvSpPr>
          <p:nvPr>
            <p:ph type="sldImg"/>
          </p:nvPr>
        </p:nvSpPr>
        <p:spPr>
          <a:xfrm>
            <a:off x="381000" y="685800"/>
            <a:ext cx="6096000" cy="3429000"/>
          </a:xfrm>
          <a:prstGeom prst="rect">
            <a:avLst/>
          </a:prstGeom>
        </p:spPr>
        <p:txBody>
          <a:bodyPr/>
          <a:lstStyle/>
          <a:p>
            <a:endParaRPr/>
          </a:p>
        </p:txBody>
      </p:sp>
      <p:sp>
        <p:nvSpPr>
          <p:cNvPr id="490" name="Shape 490"/>
          <p:cNvSpPr>
            <a:spLocks noGrp="1"/>
          </p:cNvSpPr>
          <p:nvPr>
            <p:ph type="body" sz="quarter" idx="1"/>
          </p:nvPr>
        </p:nvSpPr>
        <p:spPr>
          <a:prstGeom prst="rect">
            <a:avLst/>
          </a:prstGeom>
        </p:spPr>
        <p:txBody>
          <a:bodyPr/>
          <a:lstStyle/>
          <a:p>
            <a:r>
              <a:t>Can be used to describe other things, like desired implementations or capabilities, we’ll concentrate on describing a FHIR server contract.</a:t>
            </a:r>
          </a:p>
          <a:p>
            <a:endParaRPr/>
          </a:p>
          <a:p>
            <a:r>
              <a:t>Not enough to completely configure, but a step in that direction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Help getting started</a:t>
            </a:r>
          </a:p>
        </p:txBody>
      </p:sp>
    </p:spTree>
    <p:extLst>
      <p:ext uri="{BB962C8B-B14F-4D97-AF65-F5344CB8AC3E}">
        <p14:creationId xmlns:p14="http://schemas.microsoft.com/office/powerpoint/2010/main" val="25883021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Shape 499"/>
          <p:cNvSpPr>
            <a:spLocks noGrp="1" noRot="1" noChangeAspect="1"/>
          </p:cNvSpPr>
          <p:nvPr>
            <p:ph type="sldImg"/>
          </p:nvPr>
        </p:nvSpPr>
        <p:spPr>
          <a:xfrm>
            <a:off x="381000" y="685800"/>
            <a:ext cx="6096000" cy="3429000"/>
          </a:xfrm>
          <a:prstGeom prst="rect">
            <a:avLst/>
          </a:prstGeom>
        </p:spPr>
        <p:txBody>
          <a:bodyPr/>
          <a:lstStyle/>
          <a:p>
            <a:endParaRPr/>
          </a:p>
        </p:txBody>
      </p:sp>
      <p:sp>
        <p:nvSpPr>
          <p:cNvPr id="500" name="Shape 500"/>
          <p:cNvSpPr>
            <a:spLocks noGrp="1"/>
          </p:cNvSpPr>
          <p:nvPr>
            <p:ph type="body" sz="quarter" idx="1"/>
          </p:nvPr>
        </p:nvSpPr>
        <p:spPr>
          <a:prstGeom prst="rect">
            <a:avLst/>
          </a:prstGeom>
        </p:spPr>
        <p:txBody>
          <a:bodyPr/>
          <a:lstStyle/>
          <a:p>
            <a:r>
              <a:t>It defines a large part of the contract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 name="Shape 515"/>
          <p:cNvSpPr>
            <a:spLocks noGrp="1" noRot="1" noChangeAspect="1"/>
          </p:cNvSpPr>
          <p:nvPr>
            <p:ph type="sldImg"/>
          </p:nvPr>
        </p:nvSpPr>
        <p:spPr>
          <a:xfrm>
            <a:off x="381000" y="685800"/>
            <a:ext cx="6096000" cy="3429000"/>
          </a:xfrm>
          <a:prstGeom prst="rect">
            <a:avLst/>
          </a:prstGeom>
        </p:spPr>
        <p:txBody>
          <a:bodyPr/>
          <a:lstStyle/>
          <a:p>
            <a:endParaRPr/>
          </a:p>
        </p:txBody>
      </p:sp>
      <p:sp>
        <p:nvSpPr>
          <p:cNvPr id="516" name="Shape 516"/>
          <p:cNvSpPr>
            <a:spLocks noGrp="1"/>
          </p:cNvSpPr>
          <p:nvPr>
            <p:ph type="body" sz="quarter" idx="1"/>
          </p:nvPr>
        </p:nvSpPr>
        <p:spPr>
          <a:prstGeom prst="rect">
            <a:avLst/>
          </a:prstGeom>
        </p:spPr>
        <p:txBody>
          <a:bodyPr/>
          <a:lstStyle/>
          <a:p>
            <a:r>
              <a:t>Note: Make sure to remove spaces in your URL for FHIR - there should be none, and having spaces in the server URL will cause errors. HTTP URLs are space and case sensitive.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 name="Shape 535"/>
          <p:cNvSpPr>
            <a:spLocks noGrp="1" noRot="1" noChangeAspect="1"/>
          </p:cNvSpPr>
          <p:nvPr>
            <p:ph type="sldImg"/>
          </p:nvPr>
        </p:nvSpPr>
        <p:spPr>
          <a:xfrm>
            <a:off x="381000" y="685800"/>
            <a:ext cx="6096000" cy="3429000"/>
          </a:xfrm>
          <a:prstGeom prst="rect">
            <a:avLst/>
          </a:prstGeom>
        </p:spPr>
        <p:txBody>
          <a:bodyPr/>
          <a:lstStyle/>
          <a:p>
            <a:endParaRPr/>
          </a:p>
        </p:txBody>
      </p:sp>
      <p:sp>
        <p:nvSpPr>
          <p:cNvPr id="536" name="Shape 536"/>
          <p:cNvSpPr>
            <a:spLocks noGrp="1"/>
          </p:cNvSpPr>
          <p:nvPr>
            <p:ph type="body" sz="quarter" idx="1"/>
          </p:nvPr>
        </p:nvSpPr>
        <p:spPr>
          <a:prstGeom prst="rect">
            <a:avLst/>
          </a:prstGeom>
        </p:spPr>
        <p:txBody>
          <a:bodyPr/>
          <a:lstStyle/>
          <a:p>
            <a:r>
              <a:t>StructureDefinition resource (in DSTU 2)</a:t>
            </a:r>
          </a:p>
          <a:p>
            <a:r>
              <a:t>Detailed description of contracts, per user case or per system</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0" name="Shape 540"/>
          <p:cNvSpPr>
            <a:spLocks noGrp="1" noRot="1" noChangeAspect="1"/>
          </p:cNvSpPr>
          <p:nvPr>
            <p:ph type="sldImg"/>
          </p:nvPr>
        </p:nvSpPr>
        <p:spPr>
          <a:xfrm>
            <a:off x="381000" y="685800"/>
            <a:ext cx="6096000" cy="3429000"/>
          </a:xfrm>
          <a:prstGeom prst="rect">
            <a:avLst/>
          </a:prstGeom>
        </p:spPr>
        <p:txBody>
          <a:bodyPr/>
          <a:lstStyle/>
          <a:p>
            <a:endParaRPr/>
          </a:p>
        </p:txBody>
      </p:sp>
      <p:sp>
        <p:nvSpPr>
          <p:cNvPr id="541" name="Shape 541"/>
          <p:cNvSpPr>
            <a:spLocks noGrp="1"/>
          </p:cNvSpPr>
          <p:nvPr>
            <p:ph type="body" sz="quarter" idx="1"/>
          </p:nvPr>
        </p:nvSpPr>
        <p:spPr>
          <a:prstGeom prst="rect">
            <a:avLst/>
          </a:prstGeom>
        </p:spPr>
        <p:txBody>
          <a:bodyPr/>
          <a:lstStyle/>
          <a:p>
            <a:r>
              <a:t>Compatible: If core binds as required, you can’t change it</a:t>
            </a:r>
          </a:p>
          <a:p>
            <a:r>
              <a:t>If core has 1..*, you can’t change to 0..*, but can change to 1..1</a:t>
            </a:r>
          </a:p>
          <a:p>
            <a:endParaRPr/>
          </a:p>
          <a:p>
            <a:endParaRPr/>
          </a:p>
          <a:p>
            <a:r>
              <a:t>Goal: must be safe to process a resource without the profile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 name="Shape 565"/>
          <p:cNvSpPr>
            <a:spLocks noGrp="1" noRot="1" noChangeAspect="1"/>
          </p:cNvSpPr>
          <p:nvPr>
            <p:ph type="sldImg"/>
          </p:nvPr>
        </p:nvSpPr>
        <p:spPr>
          <a:xfrm>
            <a:off x="381000" y="685800"/>
            <a:ext cx="6096000" cy="3429000"/>
          </a:xfrm>
          <a:prstGeom prst="rect">
            <a:avLst/>
          </a:prstGeom>
        </p:spPr>
        <p:txBody>
          <a:bodyPr/>
          <a:lstStyle/>
          <a:p>
            <a:endParaRPr/>
          </a:p>
        </p:txBody>
      </p:sp>
      <p:sp>
        <p:nvSpPr>
          <p:cNvPr id="566" name="Shape 566"/>
          <p:cNvSpPr>
            <a:spLocks noGrp="1"/>
          </p:cNvSpPr>
          <p:nvPr>
            <p:ph type="body" sz="quarter" idx="1"/>
          </p:nvPr>
        </p:nvSpPr>
        <p:spPr>
          <a:prstGeom prst="rect">
            <a:avLst/>
          </a:prstGeom>
        </p:spPr>
        <p:txBody>
          <a:bodyPr/>
          <a:lstStyle/>
          <a:p>
            <a:r>
              <a:t>You need to ensure you properly escape/encode the URL so that protected characters are percent encoded. This is to ensure that the server can interpret the URL correctly. Postman does this for you, and *some* http libraries will, but make sure your code (or app) handles this logic to encode or decode as needed.</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 name="Shape 565"/>
          <p:cNvSpPr>
            <a:spLocks noGrp="1" noRot="1" noChangeAspect="1"/>
          </p:cNvSpPr>
          <p:nvPr>
            <p:ph type="sldImg"/>
          </p:nvPr>
        </p:nvSpPr>
        <p:spPr>
          <a:xfrm>
            <a:off x="381000" y="685800"/>
            <a:ext cx="6096000" cy="3429000"/>
          </a:xfrm>
          <a:prstGeom prst="rect">
            <a:avLst/>
          </a:prstGeom>
        </p:spPr>
        <p:txBody>
          <a:bodyPr/>
          <a:lstStyle/>
          <a:p>
            <a:endParaRPr/>
          </a:p>
        </p:txBody>
      </p:sp>
      <p:sp>
        <p:nvSpPr>
          <p:cNvPr id="566" name="Shape 566"/>
          <p:cNvSpPr>
            <a:spLocks noGrp="1"/>
          </p:cNvSpPr>
          <p:nvPr>
            <p:ph type="body" sz="quarter" idx="1"/>
          </p:nvPr>
        </p:nvSpPr>
        <p:spPr>
          <a:prstGeom prst="rect">
            <a:avLst/>
          </a:prstGeom>
        </p:spPr>
        <p:txBody>
          <a:bodyPr/>
          <a:lstStyle/>
          <a:p>
            <a:r>
              <a:t>You need to ensure you properly escape/encode the URL so that protected characters are percent encoded. This is to ensure that the server can interpret the URL correctly. Postman does this for you, and *some* http libraries will, but make sure your code (or app) handles this logic to encode or decode as needed.</a:t>
            </a:r>
          </a:p>
        </p:txBody>
      </p:sp>
    </p:spTree>
    <p:extLst>
      <p:ext uri="{BB962C8B-B14F-4D97-AF65-F5344CB8AC3E}">
        <p14:creationId xmlns:p14="http://schemas.microsoft.com/office/powerpoint/2010/main" val="67893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hape 252"/>
          <p:cNvSpPr>
            <a:spLocks noGrp="1" noRot="1" noChangeAspect="1"/>
          </p:cNvSpPr>
          <p:nvPr>
            <p:ph type="sldImg"/>
          </p:nvPr>
        </p:nvSpPr>
        <p:spPr>
          <a:xfrm>
            <a:off x="381000" y="685800"/>
            <a:ext cx="6096000" cy="3429000"/>
          </a:xfrm>
          <a:prstGeom prst="rect">
            <a:avLst/>
          </a:prstGeom>
        </p:spPr>
        <p:txBody>
          <a:bodyPr/>
          <a:lstStyle/>
          <a:p>
            <a:endParaRPr/>
          </a:p>
        </p:txBody>
      </p:sp>
      <p:sp>
        <p:nvSpPr>
          <p:cNvPr id="253" name="Shape 253"/>
          <p:cNvSpPr>
            <a:spLocks noGrp="1"/>
          </p:cNvSpPr>
          <p:nvPr>
            <p:ph type="body" sz="quarter" idx="1"/>
          </p:nvPr>
        </p:nvSpPr>
        <p:spPr>
          <a:prstGeom prst="rect">
            <a:avLst/>
          </a:prstGeom>
        </p:spPr>
        <p:txBody>
          <a:bodyPr/>
          <a:lstStyle/>
          <a:p>
            <a:r>
              <a:t>Decimals, precision matters (e.g.: use big decimal)</a:t>
            </a:r>
          </a:p>
          <a:p>
            <a:r>
              <a:t>Instant is for machines, DateTime is for humans. Instant MUST have seconds and zone.</a:t>
            </a:r>
          </a:p>
          <a:p>
            <a:r>
              <a:t>DateTime is year, year/month, year/month/day, year/month/day/time (must have zone if there’s a time). Seconds are required (XML definition/schema), but can be ignored or zero.</a:t>
            </a:r>
          </a:p>
          <a:p>
            <a:r>
              <a:t>Date is year, year/month, year/month/day</a:t>
            </a:r>
          </a:p>
          <a:p>
            <a:r>
              <a:t>Time is zone-less, dateless (see you at 8:00 AM every day)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Shape 262"/>
          <p:cNvSpPr>
            <a:spLocks noGrp="1" noRot="1" noChangeAspect="1"/>
          </p:cNvSpPr>
          <p:nvPr>
            <p:ph type="sldImg"/>
          </p:nvPr>
        </p:nvSpPr>
        <p:spPr>
          <a:xfrm>
            <a:off x="381000" y="685800"/>
            <a:ext cx="6096000" cy="3429000"/>
          </a:xfrm>
          <a:prstGeom prst="rect">
            <a:avLst/>
          </a:prstGeom>
        </p:spPr>
        <p:txBody>
          <a:bodyPr/>
          <a:lstStyle/>
          <a:p>
            <a:endParaRPr/>
          </a:p>
        </p:txBody>
      </p:sp>
      <p:sp>
        <p:nvSpPr>
          <p:cNvPr id="263" name="Shape 263"/>
          <p:cNvSpPr>
            <a:spLocks noGrp="1"/>
          </p:cNvSpPr>
          <p:nvPr>
            <p:ph type="body" sz="quarter" idx="1"/>
          </p:nvPr>
        </p:nvSpPr>
        <p:spPr>
          <a:prstGeom prst="rect">
            <a:avLst/>
          </a:prstGeom>
        </p:spPr>
        <p:txBody>
          <a:bodyPr/>
          <a:lstStyle/>
          <a:p>
            <a:r>
              <a:t>Code: codified value (usually from a set of values) to represent a concept.</a:t>
            </a:r>
          </a:p>
          <a:p>
            <a:r>
              <a:t>Coding: Code + meta data (e.g., system, version)</a:t>
            </a:r>
          </a:p>
          <a:p>
            <a:r>
              <a:t>CodeableConcept allows you to choose a list of codes, e.g.: multiple terminologies</a:t>
            </a:r>
          </a:p>
          <a:p>
            <a:r>
              <a:t>CodeableConcept references Coding, Coding references a Code.</a:t>
            </a:r>
          </a:p>
          <a:p>
            <a:r>
              <a:t>Code: m, f, unk</a:t>
            </a:r>
          </a:p>
          <a:p>
            <a:r>
              <a:t>Coding: m, + system</a:t>
            </a:r>
          </a:p>
          <a:p>
            <a:r>
              <a:t>CodeableConcept: Relationship type for patient contacts, Observation type (e.g.: height/weight, Loinc, SNOMED)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Shape 278"/>
          <p:cNvSpPr>
            <a:spLocks noGrp="1" noRot="1" noChangeAspect="1"/>
          </p:cNvSpPr>
          <p:nvPr>
            <p:ph type="sldImg"/>
          </p:nvPr>
        </p:nvSpPr>
        <p:spPr>
          <a:xfrm>
            <a:off x="381000" y="685800"/>
            <a:ext cx="6096000" cy="3429000"/>
          </a:xfrm>
          <a:prstGeom prst="rect">
            <a:avLst/>
          </a:prstGeom>
        </p:spPr>
        <p:txBody>
          <a:bodyPr/>
          <a:lstStyle/>
          <a:p>
            <a:endParaRPr/>
          </a:p>
        </p:txBody>
      </p:sp>
      <p:sp>
        <p:nvSpPr>
          <p:cNvPr id="279" name="Shape 279"/>
          <p:cNvSpPr>
            <a:spLocks noGrp="1"/>
          </p:cNvSpPr>
          <p:nvPr>
            <p:ph type="body" sz="quarter" idx="1"/>
          </p:nvPr>
        </p:nvSpPr>
        <p:spPr>
          <a:prstGeom prst="rect">
            <a:avLst/>
          </a:prstGeom>
        </p:spPr>
        <p:txBody>
          <a:bodyPr/>
          <a:lstStyle/>
          <a:p>
            <a:r>
              <a:t>That number to the side…?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Shape 284"/>
          <p:cNvSpPr>
            <a:spLocks noGrp="1" noRot="1" noChangeAspect="1"/>
          </p:cNvSpPr>
          <p:nvPr>
            <p:ph type="sldImg"/>
          </p:nvPr>
        </p:nvSpPr>
        <p:spPr>
          <a:xfrm>
            <a:off x="381000" y="685800"/>
            <a:ext cx="6096000" cy="3429000"/>
          </a:xfrm>
          <a:prstGeom prst="rect">
            <a:avLst/>
          </a:prstGeom>
        </p:spPr>
        <p:txBody>
          <a:bodyPr/>
          <a:lstStyle/>
          <a:p>
            <a:endParaRPr/>
          </a:p>
        </p:txBody>
      </p:sp>
      <p:sp>
        <p:nvSpPr>
          <p:cNvPr id="285" name="Shape 285"/>
          <p:cNvSpPr>
            <a:spLocks noGrp="1"/>
          </p:cNvSpPr>
          <p:nvPr>
            <p:ph type="body" sz="quarter" idx="1"/>
          </p:nvPr>
        </p:nvSpPr>
        <p:spPr>
          <a:prstGeom prst="rect">
            <a:avLst/>
          </a:prstGeom>
        </p:spPr>
        <p:txBody>
          <a:bodyPr/>
          <a:lstStyle/>
          <a:p>
            <a:r>
              <a:t>If you are adverse to change, choose 4+</a:t>
            </a:r>
          </a:p>
          <a:p>
            <a:r>
              <a:t>… which doesn’t exist in DSTU 2</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p>
            <a:r>
              <a:t>Required: for codeableConcept, you can’t just send “text”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Shape 302"/>
          <p:cNvSpPr>
            <a:spLocks noGrp="1" noRot="1" noChangeAspect="1"/>
          </p:cNvSpPr>
          <p:nvPr>
            <p:ph type="sldImg"/>
          </p:nvPr>
        </p:nvSpPr>
        <p:spPr>
          <a:xfrm>
            <a:off x="381000" y="685800"/>
            <a:ext cx="6096000" cy="3429000"/>
          </a:xfrm>
          <a:prstGeom prst="rect">
            <a:avLst/>
          </a:prstGeom>
        </p:spPr>
        <p:txBody>
          <a:bodyPr/>
          <a:lstStyle/>
          <a:p>
            <a:endParaRPr/>
          </a:p>
        </p:txBody>
      </p:sp>
      <p:sp>
        <p:nvSpPr>
          <p:cNvPr id="303" name="Shape 303"/>
          <p:cNvSpPr>
            <a:spLocks noGrp="1"/>
          </p:cNvSpPr>
          <p:nvPr>
            <p:ph type="body" sz="quarter" idx="1"/>
          </p:nvPr>
        </p:nvSpPr>
        <p:spPr>
          <a:prstGeom prst="rect">
            <a:avLst/>
          </a:prstGeom>
        </p:spPr>
        <p:txBody>
          <a:bodyPr/>
          <a:lstStyle/>
          <a:p>
            <a:r>
              <a:t>If a binding isn’t “required” by core spec, we’ll call out what our binding strength is in documentation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Shape 310"/>
          <p:cNvSpPr>
            <a:spLocks noGrp="1" noRot="1" noChangeAspect="1"/>
          </p:cNvSpPr>
          <p:nvPr>
            <p:ph type="sldImg"/>
          </p:nvPr>
        </p:nvSpPr>
        <p:spPr>
          <a:xfrm>
            <a:off x="381000" y="685800"/>
            <a:ext cx="6096000" cy="3429000"/>
          </a:xfrm>
          <a:prstGeom prst="rect">
            <a:avLst/>
          </a:prstGeom>
        </p:spPr>
        <p:txBody>
          <a:bodyPr/>
          <a:lstStyle/>
          <a:p>
            <a:endParaRPr/>
          </a:p>
        </p:txBody>
      </p:sp>
      <p:sp>
        <p:nvSpPr>
          <p:cNvPr id="311" name="Shape 311"/>
          <p:cNvSpPr>
            <a:spLocks noGrp="1"/>
          </p:cNvSpPr>
          <p:nvPr>
            <p:ph type="body" sz="quarter" idx="1"/>
          </p:nvPr>
        </p:nvSpPr>
        <p:spPr>
          <a:prstGeom prst="rect">
            <a:avLst/>
          </a:prstGeom>
        </p:spPr>
        <p:txBody>
          <a:bodyPr/>
          <a:lstStyle/>
          <a:p>
            <a:r>
              <a:t>It is often the fall back if a client application doesn’t understand the FHIR resource in question</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 Center">
    <p:bg>
      <p:bgPr>
        <a:solidFill>
          <a:srgbClr val="0191BC"/>
        </a:solidFill>
        <a:effectLst/>
      </p:bgPr>
    </p:bg>
    <p:spTree>
      <p:nvGrpSpPr>
        <p:cNvPr id="1" name=""/>
        <p:cNvGrpSpPr/>
        <p:nvPr/>
      </p:nvGrpSpPr>
      <p:grpSpPr>
        <a:xfrm>
          <a:off x="0" y="0"/>
          <a:ext cx="0" cy="0"/>
          <a:chOff x="0" y="0"/>
          <a:chExt cx="0" cy="0"/>
        </a:xfrm>
      </p:grpSpPr>
      <p:sp>
        <p:nvSpPr>
          <p:cNvPr id="30" name="Shape 30"/>
          <p:cNvSpPr>
            <a:spLocks noGrp="1"/>
          </p:cNvSpPr>
          <p:nvPr>
            <p:ph type="title"/>
          </p:nvPr>
        </p:nvSpPr>
        <p:spPr>
          <a:xfrm>
            <a:off x="1778000" y="4533900"/>
            <a:ext cx="20828000" cy="4648200"/>
          </a:xfrm>
          <a:prstGeom prst="rect">
            <a:avLst/>
          </a:prstGeom>
        </p:spPr>
        <p:txBody>
          <a:bodyPr/>
          <a:lstStyle>
            <a:lvl1pPr>
              <a:defRPr sz="9700"/>
            </a:lvl1pPr>
          </a:lstStyle>
          <a:p>
            <a:r>
              <a:t>Title Text</a:t>
            </a:r>
          </a:p>
        </p:txBody>
      </p:sp>
      <p:sp>
        <p:nvSpPr>
          <p:cNvPr id="31" name="Shape 31"/>
          <p:cNvSpPr/>
          <p:nvPr/>
        </p:nvSpPr>
        <p:spPr>
          <a:xfrm>
            <a:off x="132848" y="124530"/>
            <a:ext cx="24118302" cy="13466939"/>
          </a:xfrm>
          <a:prstGeom prst="rect">
            <a:avLst/>
          </a:prstGeom>
          <a:ln w="342900">
            <a:solidFill>
              <a:srgbClr val="FFFFFF"/>
            </a:solidFill>
            <a:miter lim="400000"/>
          </a:ln>
        </p:spPr>
        <p:txBody>
          <a:bodyPr lIns="50800" tIns="50800" rIns="50800" bIns="50800" anchor="ctr"/>
          <a:lstStyle/>
          <a:p>
            <a:pPr>
              <a:defRPr sz="3200">
                <a:solidFill>
                  <a:srgbClr val="FFFFFF"/>
                </a:solidFill>
              </a:defRPr>
            </a:pPr>
            <a:endParaRP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118" name="Shape 118"/>
          <p:cNvSpPr>
            <a:spLocks noGrp="1"/>
          </p:cNvSpPr>
          <p:nvPr>
            <p:ph type="pic" idx="13"/>
          </p:nvPr>
        </p:nvSpPr>
        <p:spPr>
          <a:xfrm>
            <a:off x="3125968" y="673100"/>
            <a:ext cx="18135601" cy="8737600"/>
          </a:xfrm>
          <a:prstGeom prst="rect">
            <a:avLst/>
          </a:prstGeom>
        </p:spPr>
        <p:txBody>
          <a:bodyPr lIns="91439" tIns="45719" rIns="91439" bIns="45719" anchor="t">
            <a:noAutofit/>
          </a:bodyPr>
          <a:lstStyle/>
          <a:p>
            <a:endParaRPr/>
          </a:p>
        </p:txBody>
      </p:sp>
      <p:sp>
        <p:nvSpPr>
          <p:cNvPr id="119" name="Shape 119"/>
          <p:cNvSpPr>
            <a:spLocks noGrp="1"/>
          </p:cNvSpPr>
          <p:nvPr>
            <p:ph type="title"/>
          </p:nvPr>
        </p:nvSpPr>
        <p:spPr>
          <a:xfrm>
            <a:off x="635000" y="9448800"/>
            <a:ext cx="23114000" cy="2006600"/>
          </a:xfrm>
          <a:prstGeom prst="rect">
            <a:avLst/>
          </a:prstGeom>
        </p:spPr>
        <p:txBody>
          <a:bodyPr anchor="b"/>
          <a:lstStyle>
            <a:lvl1pPr>
              <a:defRPr b="0">
                <a:solidFill>
                  <a:srgbClr val="000000"/>
                </a:solidFill>
                <a:latin typeface="+mn-lt"/>
                <a:ea typeface="+mn-ea"/>
                <a:cs typeface="+mn-cs"/>
                <a:sym typeface="Helvetica Light"/>
              </a:defRPr>
            </a:lvl1pPr>
          </a:lstStyle>
          <a:p>
            <a:r>
              <a:t>Title Text</a:t>
            </a:r>
          </a:p>
        </p:txBody>
      </p:sp>
      <p:sp>
        <p:nvSpPr>
          <p:cNvPr id="120" name="Shape 120"/>
          <p:cNvSpPr>
            <a:spLocks noGrp="1"/>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121" name="Shape 12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29" name="Shape 129"/>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30" name="Shape 13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137" name="Shape 137"/>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138" name="Shape 138"/>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39" name="Shape 139"/>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47" name="Shape 147"/>
          <p:cNvSpPr>
            <a:spLocks noGrp="1"/>
          </p:cNvSpPr>
          <p:nvPr>
            <p:ph type="title"/>
          </p:nvPr>
        </p:nvSpPr>
        <p:spPr>
          <a:xfrm>
            <a:off x="1778000" y="4533900"/>
            <a:ext cx="20828000" cy="4648200"/>
          </a:xfrm>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48" name="Shape 14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Title - no image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24384000" cy="13716000"/>
          </a:xfrm>
          <a:prstGeom prst="rect">
            <a:avLst/>
          </a:prstGeom>
        </p:spPr>
      </p:pic>
      <p:sp>
        <p:nvSpPr>
          <p:cNvPr id="10" name="Text Placeholder 13"/>
          <p:cNvSpPr>
            <a:spLocks noGrp="1"/>
          </p:cNvSpPr>
          <p:nvPr userDrawn="1">
            <p:ph type="body" sz="quarter" idx="10" hasCustomPrompt="1"/>
          </p:nvPr>
        </p:nvSpPr>
        <p:spPr>
          <a:xfrm>
            <a:off x="1539879" y="9838506"/>
            <a:ext cx="14795502" cy="834328"/>
          </a:xfrm>
          <a:prstGeom prst="rect">
            <a:avLst/>
          </a:prstGeom>
        </p:spPr>
        <p:txBody>
          <a:bodyPr/>
          <a:lstStyle>
            <a:lvl1pPr marL="0" indent="0">
              <a:buNone/>
              <a:defRPr sz="4400" baseline="0">
                <a:solidFill>
                  <a:srgbClr val="FFFFFF"/>
                </a:solidFill>
                <a:latin typeface="Arial" pitchFamily="34" charset="0"/>
                <a:cs typeface="Arial" pitchFamily="34" charset="0"/>
              </a:defRPr>
            </a:lvl1pPr>
          </a:lstStyle>
          <a:p>
            <a:pPr lvl="0"/>
            <a:r>
              <a:rPr lang="en-US" dirty="0"/>
              <a:t>Presenter Name</a:t>
            </a:r>
          </a:p>
        </p:txBody>
      </p:sp>
      <p:sp>
        <p:nvSpPr>
          <p:cNvPr id="11" name="Text Placeholder 13"/>
          <p:cNvSpPr>
            <a:spLocks noGrp="1"/>
          </p:cNvSpPr>
          <p:nvPr userDrawn="1">
            <p:ph type="body" sz="quarter" idx="12" hasCustomPrompt="1"/>
          </p:nvPr>
        </p:nvSpPr>
        <p:spPr>
          <a:xfrm>
            <a:off x="1539879" y="10899043"/>
            <a:ext cx="14795502" cy="574514"/>
          </a:xfrm>
          <a:prstGeom prst="rect">
            <a:avLst/>
          </a:prstGeom>
        </p:spPr>
        <p:txBody>
          <a:bodyPr>
            <a:noAutofit/>
          </a:bodyPr>
          <a:lstStyle>
            <a:lvl1pPr marL="0" indent="0">
              <a:buNone/>
              <a:defRPr sz="3200" i="1" baseline="0">
                <a:solidFill>
                  <a:srgbClr val="FFFFFF"/>
                </a:solidFill>
                <a:latin typeface="Arial" pitchFamily="34" charset="0"/>
                <a:cs typeface="Arial" pitchFamily="34" charset="0"/>
              </a:defRPr>
            </a:lvl1pPr>
          </a:lstStyle>
          <a:p>
            <a:pPr lvl="0"/>
            <a:r>
              <a:rPr lang="en-US" dirty="0"/>
              <a:t>Presenter Title</a:t>
            </a:r>
          </a:p>
        </p:txBody>
      </p:sp>
      <p:sp>
        <p:nvSpPr>
          <p:cNvPr id="9" name="Text Placeholder 13"/>
          <p:cNvSpPr>
            <a:spLocks noGrp="1"/>
          </p:cNvSpPr>
          <p:nvPr userDrawn="1">
            <p:ph type="body" sz="quarter" idx="13" hasCustomPrompt="1"/>
          </p:nvPr>
        </p:nvSpPr>
        <p:spPr>
          <a:xfrm>
            <a:off x="1539879" y="11744313"/>
            <a:ext cx="14795502" cy="574514"/>
          </a:xfrm>
          <a:prstGeom prst="rect">
            <a:avLst/>
          </a:prstGeom>
        </p:spPr>
        <p:txBody>
          <a:bodyPr>
            <a:normAutofit/>
          </a:bodyPr>
          <a:lstStyle>
            <a:lvl1pPr marL="0" indent="0">
              <a:buNone/>
              <a:defRPr sz="2800" i="0" baseline="0">
                <a:solidFill>
                  <a:schemeClr val="bg1"/>
                </a:solidFill>
                <a:latin typeface="Arial" pitchFamily="34" charset="0"/>
                <a:cs typeface="Arial" pitchFamily="34" charset="0"/>
              </a:defRPr>
            </a:lvl1pPr>
          </a:lstStyle>
          <a:p>
            <a:pPr lvl="0"/>
            <a:fld id="{B00CC99A-1AEC-4AAA-92D0-EFFF73746BF4}" type="datetime4">
              <a:rPr lang="en-US" smtClean="0"/>
              <a:t>November 15, 2016</a:t>
            </a:fld>
            <a:endParaRPr lang="en-US" dirty="0"/>
          </a:p>
        </p:txBody>
      </p:sp>
      <p:sp>
        <p:nvSpPr>
          <p:cNvPr id="13" name="Rectangle 7"/>
          <p:cNvSpPr>
            <a:spLocks/>
          </p:cNvSpPr>
          <p:nvPr userDrawn="1"/>
        </p:nvSpPr>
        <p:spPr bwMode="auto">
          <a:xfrm>
            <a:off x="5" y="4632510"/>
            <a:ext cx="24383994" cy="4731264"/>
          </a:xfrm>
          <a:prstGeom prst="rect">
            <a:avLst/>
          </a:prstGeom>
          <a:solidFill>
            <a:schemeClr val="bg1"/>
          </a:solid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87216" tIns="43608" rIns="87216" bIns="43608" anchor="ctr"/>
          <a:lstStyle/>
          <a:p>
            <a:pPr algn="ctr" defTabSz="431800"/>
            <a:endParaRPr lang="en-US" sz="3600" dirty="0">
              <a:solidFill>
                <a:srgbClr val="FFFFFF"/>
              </a:solidFill>
              <a:latin typeface="Franklin Gothic Book" pitchFamily="34" charset="0"/>
            </a:endParaRPr>
          </a:p>
        </p:txBody>
      </p:sp>
      <p:sp>
        <p:nvSpPr>
          <p:cNvPr id="15" name="Title 3"/>
          <p:cNvSpPr>
            <a:spLocks noGrp="1"/>
          </p:cNvSpPr>
          <p:nvPr>
            <p:ph type="title"/>
          </p:nvPr>
        </p:nvSpPr>
        <p:spPr>
          <a:xfrm>
            <a:off x="1539875" y="4899039"/>
            <a:ext cx="13715174" cy="4270366"/>
          </a:xfrm>
          <a:prstGeom prst="rect">
            <a:avLst/>
          </a:prstGeom>
        </p:spPr>
        <p:txBody>
          <a:bodyPr/>
          <a:lstStyle>
            <a:lvl1pPr>
              <a:lnSpc>
                <a:spcPct val="90000"/>
              </a:lnSpc>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8702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9" name="Shape 39"/>
          <p:cNvSpPr>
            <a:spLocks noGrp="1"/>
          </p:cNvSpPr>
          <p:nvPr>
            <p:ph type="pic" sz="half" idx="13"/>
          </p:nvPr>
        </p:nvSpPr>
        <p:spPr>
          <a:xfrm>
            <a:off x="13165980" y="1104900"/>
            <a:ext cx="9525001" cy="11506200"/>
          </a:xfrm>
          <a:prstGeom prst="rect">
            <a:avLst/>
          </a:prstGeom>
        </p:spPr>
        <p:txBody>
          <a:bodyPr lIns="91439" tIns="45719" rIns="91439" bIns="45719" anchor="t">
            <a:noAutofit/>
          </a:bodyPr>
          <a:lstStyle/>
          <a:p>
            <a:endParaRPr/>
          </a:p>
        </p:txBody>
      </p:sp>
      <p:sp>
        <p:nvSpPr>
          <p:cNvPr id="40" name="Shape 40"/>
          <p:cNvSpPr>
            <a:spLocks noGrp="1"/>
          </p:cNvSpPr>
          <p:nvPr>
            <p:ph type="title"/>
          </p:nvPr>
        </p:nvSpPr>
        <p:spPr>
          <a:xfrm>
            <a:off x="1651000" y="1104900"/>
            <a:ext cx="10223500" cy="5613400"/>
          </a:xfrm>
          <a:prstGeom prst="rect">
            <a:avLst/>
          </a:prstGeom>
        </p:spPr>
        <p:txBody>
          <a:bodyPr anchor="b"/>
          <a:lstStyle>
            <a:lvl1pPr>
              <a:defRPr sz="8400" b="0">
                <a:solidFill>
                  <a:srgbClr val="000000"/>
                </a:solidFill>
                <a:latin typeface="+mn-lt"/>
                <a:ea typeface="+mn-ea"/>
                <a:cs typeface="+mn-cs"/>
                <a:sym typeface="Helvetica Light"/>
              </a:defRPr>
            </a:lvl1pPr>
          </a:lstStyle>
          <a:p>
            <a:r>
              <a:t>Title Text</a:t>
            </a:r>
          </a:p>
        </p:txBody>
      </p:sp>
      <p:sp>
        <p:nvSpPr>
          <p:cNvPr id="41" name="Shape 41"/>
          <p:cNvSpPr>
            <a:spLocks noGrp="1"/>
          </p:cNvSpPr>
          <p:nvPr>
            <p:ph type="body" sz="quarter"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42" name="Shape 4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9" name="Shape 49"/>
          <p:cNvSpPr>
            <a:spLocks noGrp="1"/>
          </p:cNvSpPr>
          <p:nvPr>
            <p:ph type="title"/>
          </p:nvPr>
        </p:nvSpPr>
        <p:spPr>
          <a:prstGeom prst="rect">
            <a:avLst/>
          </a:prstGeom>
        </p:spPr>
        <p:txBody>
          <a:bodyPr/>
          <a:lstStyle/>
          <a:p>
            <a:r>
              <a:t>Title Text</a:t>
            </a:r>
          </a:p>
        </p:txBody>
      </p:sp>
      <p:sp>
        <p:nvSpPr>
          <p:cNvPr id="50" name="Shape 5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7" name="Shape 57"/>
          <p:cNvSpPr>
            <a:spLocks noGrp="1"/>
          </p:cNvSpPr>
          <p:nvPr>
            <p:ph type="title"/>
          </p:nvPr>
        </p:nvSpPr>
        <p:spPr>
          <a:prstGeom prst="rect">
            <a:avLst/>
          </a:prstGeom>
        </p:spPr>
        <p:txBody>
          <a:bodyPr/>
          <a:lstStyle/>
          <a:p>
            <a:r>
              <a:t>Title Text</a:t>
            </a:r>
          </a:p>
        </p:txBody>
      </p:sp>
      <p:sp>
        <p:nvSpPr>
          <p:cNvPr id="58" name="Shape 58"/>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9" name="Shape 5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6" name="Shape 66"/>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67" name="Shape 67"/>
          <p:cNvSpPr>
            <a:spLocks noGrp="1"/>
          </p:cNvSpPr>
          <p:nvPr>
            <p:ph type="title"/>
          </p:nvPr>
        </p:nvSpPr>
        <p:spPr>
          <a:prstGeom prst="rect">
            <a:avLst/>
          </a:prstGeom>
        </p:spPr>
        <p:txBody>
          <a:bodyPr/>
          <a:lstStyle/>
          <a:p>
            <a:r>
              <a:t>Title Text</a:t>
            </a:r>
          </a:p>
        </p:txBody>
      </p:sp>
      <p:sp>
        <p:nvSpPr>
          <p:cNvPr id="68" name="Shape 68"/>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Body Level One</a:t>
            </a:r>
          </a:p>
          <a:p>
            <a:pPr lvl="1"/>
            <a:r>
              <a:t>Body Level Two</a:t>
            </a:r>
          </a:p>
          <a:p>
            <a:pPr lvl="2"/>
            <a:r>
              <a:t>Body Level Three</a:t>
            </a:r>
          </a:p>
          <a:p>
            <a:pPr lvl="3"/>
            <a:r>
              <a:t>Body Level Four</a:t>
            </a:r>
          </a:p>
          <a:p>
            <a:pPr lvl="4"/>
            <a:r>
              <a:t>Body Level Five</a:t>
            </a:r>
          </a:p>
        </p:txBody>
      </p:sp>
      <p:sp>
        <p:nvSpPr>
          <p:cNvPr id="69" name="Shape 6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6" name="Shape 76"/>
          <p:cNvSpPr>
            <a:spLocks noGrp="1"/>
          </p:cNvSpPr>
          <p:nvPr>
            <p:ph type="body" idx="1"/>
          </p:nvPr>
        </p:nvSpPr>
        <p:spPr>
          <a:xfrm>
            <a:off x="1689100" y="1778000"/>
            <a:ext cx="21005800" cy="10147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Shape 7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4" name="Shape 84"/>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endParaRPr/>
          </a:p>
        </p:txBody>
      </p:sp>
      <p:sp>
        <p:nvSpPr>
          <p:cNvPr id="85" name="Shape 85"/>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endParaRPr/>
          </a:p>
        </p:txBody>
      </p:sp>
      <p:sp>
        <p:nvSpPr>
          <p:cNvPr id="86" name="Shape 86"/>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endParaRPr/>
          </a:p>
        </p:txBody>
      </p:sp>
      <p:sp>
        <p:nvSpPr>
          <p:cNvPr id="87" name="Shape 8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3" name="Shape 103"/>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04" name="Shape 10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1" name="Shape 11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9031" y="13081000"/>
            <a:ext cx="453238" cy="469900"/>
          </a:xfrm>
          <a:prstGeom prst="rect">
            <a:avLst/>
          </a:prstGeom>
          <a:ln w="12700">
            <a:miter lim="400000"/>
          </a:ln>
        </p:spPr>
        <p:txBody>
          <a:bodyPr wrap="none" lIns="50800" tIns="50800" rIns="50800" bIns="50800">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9" r:id="rId8"/>
    <p:sldLayoutId id="2147483660" r:id="rId9"/>
    <p:sldLayoutId id="2147483661" r:id="rId10"/>
    <p:sldLayoutId id="2147483662" r:id="rId11"/>
    <p:sldLayoutId id="2147483663" r:id="rId12"/>
    <p:sldLayoutId id="2147483664" r:id="rId13"/>
    <p:sldLayoutId id="2147483665" r:id="rId14"/>
  </p:sldLayoutIdLst>
  <p:transition spd="med"/>
  <p:txStyles>
    <p:titleStyle>
      <a:lvl1pPr marL="0" marR="0" indent="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1pPr>
      <a:lvl2pPr marL="0" marR="0" indent="2286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2pPr>
      <a:lvl3pPr marL="0" marR="0" indent="4572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3pPr>
      <a:lvl4pPr marL="0" marR="0" indent="6858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4pPr>
      <a:lvl5pPr marL="0" marR="0" indent="9144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5pPr>
      <a:lvl6pPr marL="0" marR="0" indent="11430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6pPr>
      <a:lvl7pPr marL="0" marR="0" indent="13716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7pPr>
      <a:lvl8pPr marL="0" marR="0" indent="16002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8pPr>
      <a:lvl9pPr marL="0" marR="0" indent="18288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9pPr>
    </p:titleStyle>
    <p:bodyStyle>
      <a:lvl1pPr marL="63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4.xml"/><Relationship Id="rId5" Type="http://schemas.openxmlformats.org/officeDocument/2006/relationships/comments" Target="../comments/commen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hyperlink" Target="https://fhir.cerner.com/millennium/r4/clinical/diagnostics/observation/#parameters" TargetMode="External"/><Relationship Id="rId2" Type="http://schemas.openxmlformats.org/officeDocument/2006/relationships/hyperlink" Target="http://fhir.cerner.com/dstu2/observation/" TargetMode="Externa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3.xml.rels><?xml version="1.0" encoding="UTF-8" standalone="yes"?>
<Relationships xmlns="http://schemas.openxmlformats.org/package/2006/relationships"><Relationship Id="rId2" Type="http://schemas.openxmlformats.org/officeDocument/2006/relationships/hyperlink" Target="https://fhir-open.cerner.com/r4/ec2458f2-1e24-41c8-b71b-0e701af7583d/MedicationAdministration?patient=12724068&amp;status=in-progress&amp;_format=json" TargetMode="External"/><Relationship Id="rId1" Type="http://schemas.openxmlformats.org/officeDocument/2006/relationships/slideLayout" Target="../slideLayouts/slideLayout1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6.xml.rels><?xml version="1.0" encoding="UTF-8" standalone="yes"?>
<Relationships xmlns="http://schemas.openxmlformats.org/package/2006/relationships"><Relationship Id="rId2" Type="http://schemas.openxmlformats.org/officeDocument/2006/relationships/hyperlink" Target="https://fhir-open.cerner.com/r4/ec2458f2-1e24-41c8-b71b-0e701af7583d/Device?patient=12724066&amp;_format=json" TargetMode="External"/><Relationship Id="rId1" Type="http://schemas.openxmlformats.org/officeDocument/2006/relationships/slideLayout" Target="../slideLayouts/slideLayout1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9.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RelatedPerson?patient=1316024&amp;_format=json" TargetMode="External"/><Relationship Id="rId2" Type="http://schemas.openxmlformats.org/officeDocument/2006/relationships/hyperlink" Target="https://fhir-open.cerner.com/r4/ec2458f2-1e24-41c8-b71b-0e701af7583d/RelatedPerson?patient=12724066&amp;-relationship-level=http://hl7.org/fhir/resource-types|Patient&amp;_format=json" TargetMode="Externa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hyperlink" Target="https://fhir.cerner.com/millennium/overview/" TargetMode="External"/><Relationship Id="rId2" Type="http://schemas.openxmlformats.org/officeDocument/2006/relationships/hyperlink" Target="http://fhir.cerner.com/dstu2/" TargetMode="Externa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0.xml"/></Relationships>
</file>

<file path=ppt/slides/_rels/slide111.xml.rels><?xml version="1.0" encoding="UTF-8" standalone="yes"?>
<Relationships xmlns="http://schemas.openxmlformats.org/package/2006/relationships"><Relationship Id="rId2" Type="http://schemas.openxmlformats.org/officeDocument/2006/relationships/hyperlink" Target="https://docs.google.com/document/d/10RnVyF1etl_17pyCyK96tyhUWRbrTyEcqpwzW-Z-Ybs" TargetMode="External"/><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hyperlink" Target="http://hl7.org/fhir/datatypes.html#primitive" TargetMode="External"/><Relationship Id="rId2" Type="http://schemas.openxmlformats.org/officeDocument/2006/relationships/hyperlink" Target="http://hl7.org/fhir/dstu2/datatypes.html#primitive" TargetMode="Externa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hl7.org/fhir/datatypes.html#complex" TargetMode="External"/><Relationship Id="rId2" Type="http://schemas.openxmlformats.org/officeDocument/2006/relationships/hyperlink" Target="http://hl7.org/fhir/dstu2/datatypes.html#complex" TargetMode="External"/><Relationship Id="rId1" Type="http://schemas.openxmlformats.org/officeDocument/2006/relationships/slideLayout" Target="../slideLayouts/slideLayout10.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hyperlink" Target="http://hl7.org/fhir/dstu2/datatypes.html#codesystem" TargetMode="External"/><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17.png"/><Relationship Id="rId4" Type="http://schemas.openxmlformats.org/officeDocument/2006/relationships/hyperlink" Target="http://hl7.org/fhir/datatypes.html#codesystem"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hl7.org/fhir/http.html#mime-type" TargetMode="External"/><Relationship Id="rId2" Type="http://schemas.openxmlformats.org/officeDocument/2006/relationships/hyperlink" Target="http://hl7.org/fhir/dstu2/http.html#mime-type" TargetMode="Externa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hyperlink" Target="https://hl7.org/fhir/resource.html" TargetMode="External"/><Relationship Id="rId2" Type="http://schemas.openxmlformats.org/officeDocument/2006/relationships/hyperlink" Target="http://hl7.org/fhir/dstu2/resource.html"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hl7.org/fhir/dstu2/resourcelist.html" TargetMode="External"/><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image" Target="../media/image19.png"/><Relationship Id="rId4" Type="http://schemas.openxmlformats.org/officeDocument/2006/relationships/hyperlink" Target="http://hl7.org/fhir/resourcelist.html"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hl7.org/fhir/dstu2/resource.html#maturity" TargetMode="External"/><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hyperlink" Target="https://hl7.org/fhir/versions.html#maturity"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hyperlink" Target="https://hl7.org/fhir/patient.html#tx" TargetMode="External"/><Relationship Id="rId2" Type="http://schemas.openxmlformats.org/officeDocument/2006/relationships/hyperlink" Target="http://hl7.org/fhir/dstu2/patient.html#tx" TargetMode="External"/><Relationship Id="rId1" Type="http://schemas.openxmlformats.org/officeDocument/2006/relationships/slideLayout" Target="../slideLayouts/slideLayout10.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hyperlink" Target="http://hl7.org/fhir/dstu2/terminologies.html#strength" TargetMode="External"/><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21.png"/><Relationship Id="rId4" Type="http://schemas.openxmlformats.org/officeDocument/2006/relationships/hyperlink" Target="https://hl7.org/fhir/terminologies.html#strength"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fhir.cerner.com/dstu2/condition/#terminology-bindings" TargetMode="External"/><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22.png"/><Relationship Id="rId4" Type="http://schemas.openxmlformats.org/officeDocument/2006/relationships/hyperlink" Target="https://fhir.cerner.com/millennium/r4/clinical/summary/condition/#terminology-binding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hyperlink" Target="http://hl7.org/fhir/dstu2/narrative.html#Narrative" TargetMode="External"/><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hyperlink" Target="https://hl7.org/fhir/narrative.html#Narrative"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hl7.org/fhir/dstu2/resourcelist.html" TargetMode="External"/><Relationship Id="rId2" Type="http://schemas.openxmlformats.org/officeDocument/2006/relationships/hyperlink" Target="https://hl7.org/fhir/R4/resourcelist.html" TargetMode="Externa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hyperlink" Target="https://hl7.org/fhir/DSTU2/resourcelist.html" TargetMode="External"/><Relationship Id="rId2" Type="http://schemas.openxmlformats.org/officeDocument/2006/relationships/hyperlink" Target="https://hl7.org/fhir/R4/resourcelist.html" TargetMode="Externa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hyperlink" Target="http://fhir.cerner.com/dstu2/patient/#parameters" TargetMode="External"/><Relationship Id="rId2" Type="http://schemas.openxmlformats.org/officeDocument/2006/relationships/hyperlink" Target="https://fhir.cerner.com/millennium/r4/base/individuals/patient/#parameters" TargetMode="Externa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8" Type="http://schemas.openxmlformats.org/officeDocument/2006/relationships/hyperlink" Target="http://hapifhir.io/index.html" TargetMode="External"/><Relationship Id="rId3" Type="http://schemas.openxmlformats.org/officeDocument/2006/relationships/image" Target="../media/image6.png"/><Relationship Id="rId7" Type="http://schemas.openxmlformats.org/officeDocument/2006/relationships/hyperlink" Target="http://hl7.org/fhir/index.html" TargetMode="External"/><Relationship Id="rId2" Type="http://schemas.openxmlformats.org/officeDocument/2006/relationships/image" Target="../media/image5.png"/><Relationship Id="rId1" Type="http://schemas.openxmlformats.org/officeDocument/2006/relationships/slideLayout" Target="../slideLayouts/slideLayout9.xml"/><Relationship Id="rId6" Type="http://schemas.openxmlformats.org/officeDocument/2006/relationships/hyperlink" Target="http://hl7.org/fhir/dstu2/index.html"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hyperlink" Target="https://hl7.org/fhir/http.html#read" TargetMode="External"/><Relationship Id="rId2" Type="http://schemas.openxmlformats.org/officeDocument/2006/relationships/hyperlink" Target="http://hl7.org/fhir/dstu2/http.html#read" TargetMode="Externa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3" Type="http://schemas.openxmlformats.org/officeDocument/2006/relationships/hyperlink" Target="https://hl7.org/fhir/resource.html#id" TargetMode="External"/><Relationship Id="rId2" Type="http://schemas.openxmlformats.org/officeDocument/2006/relationships/hyperlink" Target="http://hl7.org/fhir/dstu2/resource.html#id" TargetMode="Externa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hyperlink" Target="https://hl7.org/fhir/R4/patient.html#search" TargetMode="External"/><Relationship Id="rId2" Type="http://schemas.openxmlformats.org/officeDocument/2006/relationships/hyperlink" Target="http://hl7.org/fhir/dstu2/patient.html#search" TargetMode="External"/><Relationship Id="rId1" Type="http://schemas.openxmlformats.org/officeDocument/2006/relationships/slideLayout" Target="../slideLayouts/slideLayout10.xml"/><Relationship Id="rId4" Type="http://schemas.openxmlformats.org/officeDocument/2006/relationships/image" Target="../media/image26.png"/></Relationships>
</file>

<file path=ppt/slides/_rels/slide46.xml.rels><?xml version="1.0" encoding="UTF-8" standalone="yes"?>
<Relationships xmlns="http://schemas.openxmlformats.org/package/2006/relationships"><Relationship Id="rId3" Type="http://schemas.openxmlformats.org/officeDocument/2006/relationships/hyperlink" Target="https://fhir.cerner.com/millennium/r4/base/individuals/patient/#parameters" TargetMode="External"/><Relationship Id="rId2" Type="http://schemas.openxmlformats.org/officeDocument/2006/relationships/hyperlink" Target="http://fhir.cerner.com/dstu2/patient/#parameters" TargetMode="External"/><Relationship Id="rId1" Type="http://schemas.openxmlformats.org/officeDocument/2006/relationships/slideLayout" Target="../slideLayouts/slideLayout11.xml"/><Relationship Id="rId4" Type="http://schemas.openxmlformats.org/officeDocument/2006/relationships/image" Target="../media/image27.png"/></Relationships>
</file>

<file path=ppt/slides/_rels/slide47.xml.rels><?xml version="1.0" encoding="UTF-8" standalone="yes"?>
<Relationships xmlns="http://schemas.openxmlformats.org/package/2006/relationships"><Relationship Id="rId3" Type="http://schemas.openxmlformats.org/officeDocument/2006/relationships/hyperlink" Target="http://hl7.org/fhir/dstu2/search.html" TargetMode="External"/><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28.png"/><Relationship Id="rId4" Type="http://schemas.openxmlformats.org/officeDocument/2006/relationships/hyperlink" Target="https://hl7.org/fhir/search.html#Introduction"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hyperlink" Target="http://hl7.org/fhir/dstu2/http.html#paging" TargetMode="External"/><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hyperlink" Target="https://hl7.org/fhir/http.html#paging"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hl7.org/fhir/downloads.html" TargetMode="Externa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hyperlink" Target="https://hl7.org/fhir/http.html#create" TargetMode="External"/><Relationship Id="rId2" Type="http://schemas.openxmlformats.org/officeDocument/2006/relationships/hyperlink" Target="http://hl7.org/fhir/dstu2/http.html#create" TargetMode="Externa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3" Type="http://schemas.openxmlformats.org/officeDocument/2006/relationships/hyperlink" Target="https://hl7.org/fhir/http.html#update" TargetMode="External"/><Relationship Id="rId2" Type="http://schemas.openxmlformats.org/officeDocument/2006/relationships/hyperlink" Target="http://hl7.org/fhir/dstu2/http.html#update" TargetMode="Externa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3" Type="http://schemas.openxmlformats.org/officeDocument/2006/relationships/hyperlink" Target="https://hl7.org/fhir/http.html#patch" TargetMode="External"/><Relationship Id="rId2" Type="http://schemas.openxmlformats.org/officeDocument/2006/relationships/hyperlink" Target="http://hl7.org/fhir/dstu2/http.html#update" TargetMode="Externa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3" Type="http://schemas.openxmlformats.org/officeDocument/2006/relationships/hyperlink" Target="https://hl7.org/fhir/http.html#transaction" TargetMode="External"/><Relationship Id="rId2" Type="http://schemas.openxmlformats.org/officeDocument/2006/relationships/hyperlink" Target="http://hl7.org/fhir/dstu2/http.html#2.1.0.10.2" TargetMode="Externa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3" Type="http://schemas.openxmlformats.org/officeDocument/2006/relationships/hyperlink" Target="https://fhir-open.cerner.com/r4/ec2458f2-1e24-41c8-b71b-0e701af7583d/Patient/12724066?_format=json" TargetMode="External"/><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30.png"/><Relationship Id="rId5" Type="http://schemas.openxmlformats.org/officeDocument/2006/relationships/hyperlink" Target="https://hl7.org/fhir/datatypes.html#HumanName" TargetMode="External"/><Relationship Id="rId4" Type="http://schemas.openxmlformats.org/officeDocument/2006/relationships/hyperlink" Target="https://fhir-open.sandboxcerner.com/dstu2/0b8a0111-e8e6-4c26-a91c-5069cbc6b1ca/Patient/4478007?_format=json" TargetMode="External"/></Relationships>
</file>

<file path=ppt/slides/_rels/slide59.xml.rels><?xml version="1.0" encoding="UTF-8" standalone="yes"?>
<Relationships xmlns="http://schemas.openxmlformats.org/package/2006/relationships"><Relationship Id="rId3" Type="http://schemas.openxmlformats.org/officeDocument/2006/relationships/hyperlink" Target="https://hl7.org/fhir/datatypes.html#HumanName"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6.xml.rels><?xml version="1.0" encoding="UTF-8" standalone="yes"?>
<Relationships xmlns="http://schemas.openxmlformats.org/package/2006/relationships"><Relationship Id="rId3" Type="http://schemas.openxmlformats.org/officeDocument/2006/relationships/hyperlink" Target="http://wiki.hl7.org/index.php?title=FHIR" TargetMode="External"/><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hyperlink" Target="https://confluence.hl7.org/display/FHIR" TargetMode="Externa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3" Type="http://schemas.openxmlformats.org/officeDocument/2006/relationships/hyperlink" Target="https://fhir-open.cerner.com/r4/ec2458f2-1e24-41c8-b71b-0e701af7583d/AllergyIntolerance?clinical-status=active&amp;patient=12742399&amp;_format=json" TargetMode="External"/><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hyperlink" Target="https://fhir-open.sandboxcerner.com/dstu2/0b8a0111-e8e6-4c26-a91c-5069cbc6b1ca/AllergyIntolerance?patient=1316024&amp;status=active,unconfirmed,confirmed&amp;_format=json"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s://hl7.org/fhir/r4/valueset-allergyintolerance-clinical.html#expansion" TargetMode="External"/><Relationship Id="rId2" Type="http://schemas.openxmlformats.org/officeDocument/2006/relationships/hyperlink" Target="http://hl7.org/fhir/DSTU2/valueset-allergy-intolerance-status.html" TargetMode="External"/><Relationship Id="rId1" Type="http://schemas.openxmlformats.org/officeDocument/2006/relationships/slideLayout" Target="../slideLayouts/slideLayout9.xml"/><Relationship Id="rId4" Type="http://schemas.openxmlformats.org/officeDocument/2006/relationships/image" Target="../media/image32.png"/></Relationships>
</file>

<file path=ppt/slides/_rels/slide64.xml.rels><?xml version="1.0" encoding="UTF-8" standalone="yes"?>
<Relationships xmlns="http://schemas.openxmlformats.org/package/2006/relationships"><Relationship Id="rId3" Type="http://schemas.openxmlformats.org/officeDocument/2006/relationships/hyperlink" Target="http://hl7.org/fhir/dstu2/allergyintolerance.html" TargetMode="External"/><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33.png"/><Relationship Id="rId4" Type="http://schemas.openxmlformats.org/officeDocument/2006/relationships/hyperlink" Target="https://hl7.org/fhir/allergyintolerance.html#resource" TargetMode="Externa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3" Type="http://schemas.openxmlformats.org/officeDocument/2006/relationships/hyperlink" Target="https://fhir-open.cerner.com/r4/ec2458f2-1e24-41c8-b71b-0e701af7583d/MedicationRequest?patient=12724070&amp;status=active&amp;-pageContext=T3BlblBsYXRmb3JtRmhpckNvbnRleHQ9dHJ1ZSZwYWdlQ29udGV4dD0zNjgwNjU0MDhfMzY4MDY1NDE1XzEyNzI0MDcwXzFfMSZjb25jZXB0PWNoYXJ0ZWQ%3D&amp;-pageDirection=NEXT&amp;_format=json" TargetMode="External"/><Relationship Id="rId2" Type="http://schemas.openxmlformats.org/officeDocument/2006/relationships/hyperlink" Target="https://fhir-open.cerner.com/r4/ec2458f2-1e24-41c8-b71b-0e701af7583d/MedicationRequest?patient=12724070&amp;status=active&amp;_format=json" TargetMode="External"/><Relationship Id="rId1" Type="http://schemas.openxmlformats.org/officeDocument/2006/relationships/slideLayout" Target="../slideLayouts/slideLayout11.xml"/><Relationship Id="rId4" Type="http://schemas.openxmlformats.org/officeDocument/2006/relationships/hyperlink" Target="https://fhir-open.sandboxcerner.com/dstu2/0b8a0111-e8e6-4c26-a91c-5069cbc6b1ca/MedicationOrder?patient=1316024&amp;status=active,on-hold&amp;_format=json" TargetMode="External"/></Relationships>
</file>

<file path=ppt/slides/_rels/slide68.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MedicationOrder?patient=1316024&amp;-pageContext=1184038_1184051_1316024_1_1&amp;-pageDirection=NEXT&amp;_format=json" TargetMode="External"/><Relationship Id="rId2" Type="http://schemas.openxmlformats.org/officeDocument/2006/relationships/hyperlink" Target="https://fhir-open.cerner.com/r4/ec2458f2-1e24-41c8-b71b-0e701af7583d/MedicationRequest?patient=12724070&amp;status=active&amp;-pageContext=T3BlblBsYXRmb3JtRmhpckNvbnRleHQ9dHJ1ZSZwYWdlQ29udGV4dD0zNjgwNjU0MDhfMzY4MDY1NDE1XzEyNzI0MDcwXzFfMSZjb25jZXB0PWNoYXJ0ZWQ%3D&amp;-pageDirection=NEXT&amp;_format=json" TargetMode="External"/><Relationship Id="rId1" Type="http://schemas.openxmlformats.org/officeDocument/2006/relationships/slideLayout" Target="../slideLayouts/slideLayout11.xml"/><Relationship Id="rId4" Type="http://schemas.openxmlformats.org/officeDocument/2006/relationships/image" Target="../media/image34.png"/></Relationships>
</file>

<file path=ppt/slides/_rels/slide69.xml.rels><?xml version="1.0" encoding="UTF-8" standalone="yes"?>
<Relationships xmlns="http://schemas.openxmlformats.org/package/2006/relationships"><Relationship Id="rId3" Type="http://schemas.openxmlformats.org/officeDocument/2006/relationships/hyperlink" Target="http://hl7.org/fhir/dstu2/allergyintolerance.html" TargetMode="External"/><Relationship Id="rId2" Type="http://schemas.openxmlformats.org/officeDocument/2006/relationships/image" Target="../media/image35.png"/><Relationship Id="rId1" Type="http://schemas.openxmlformats.org/officeDocument/2006/relationships/slideLayout" Target="../slideLayouts/slideLayout11.xml"/><Relationship Id="rId4" Type="http://schemas.openxmlformats.org/officeDocument/2006/relationships/hyperlink" Target="https://fhir.cerner.com/millennium/r4/clinical/medications/medication-administration/#overview"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3" Type="http://schemas.openxmlformats.org/officeDocument/2006/relationships/hyperlink" Target="http://hl7.org/fhir/medicationadministration.html#bnr" TargetMode="External"/><Relationship Id="rId2" Type="http://schemas.openxmlformats.org/officeDocument/2006/relationships/hyperlink" Target="http://hl7.org/fhir/dstu2/medicationorder.html#bnr" TargetMode="Externa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3.xml.rels><?xml version="1.0" encoding="UTF-8" standalone="yes"?>
<Relationships xmlns="http://schemas.openxmlformats.org/package/2006/relationships"><Relationship Id="rId2" Type="http://schemas.openxmlformats.org/officeDocument/2006/relationships/hyperlink" Target="https://fhir-open.cerner.com/r4/ec2458f2-1e24-41c8-b71b-0e701af7583d/Patient?identifier=urn:oid:2.16.840.1.113883.3.787.0.0|171&amp;_format=json" TargetMode="External"/><Relationship Id="rId1" Type="http://schemas.openxmlformats.org/officeDocument/2006/relationships/slideLayout" Target="../slideLayouts/slideLayout11.xml"/></Relationships>
</file>

<file path=ppt/slides/_rels/slide7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3" Type="http://schemas.openxmlformats.org/officeDocument/2006/relationships/hyperlink" Target="http://hl7.org/fhir/dstu2/extensibility.html" TargetMode="External"/><Relationship Id="rId2" Type="http://schemas.openxmlformats.org/officeDocument/2006/relationships/image" Target="../media/image39.png"/><Relationship Id="rId1" Type="http://schemas.openxmlformats.org/officeDocument/2006/relationships/slideLayout" Target="../slideLayouts/slideLayout10.xml"/><Relationship Id="rId4" Type="http://schemas.openxmlformats.org/officeDocument/2006/relationships/hyperlink" Target="https://hl7.org/fhir/extensibility.html" TargetMode="Externa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0.xml"/></Relationships>
</file>

<file path=ppt/slides/_rels/slide7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hl7.org/fhir/directory.html" TargetMode="External"/><Relationship Id="rId1" Type="http://schemas.openxmlformats.org/officeDocument/2006/relationships/slideLayout" Target="../slideLayouts/slideLayout9.xml"/></Relationships>
</file>

<file path=ppt/slides/_rels/slide80.xml.rels><?xml version="1.0" encoding="UTF-8" standalone="yes"?>
<Relationships xmlns="http://schemas.openxmlformats.org/package/2006/relationships"><Relationship Id="rId3" Type="http://schemas.openxmlformats.org/officeDocument/2006/relationships/hyperlink" Target="http://hl7.org/fhir/dstu2/extension-patient-birthtime.html" TargetMode="External"/><Relationship Id="rId2" Type="http://schemas.openxmlformats.org/officeDocument/2006/relationships/notesSlide" Target="../notesSlides/notesSlide18.xml"/><Relationship Id="rId1" Type="http://schemas.openxmlformats.org/officeDocument/2006/relationships/slideLayout" Target="../slideLayouts/slideLayout10.xml"/><Relationship Id="rId5" Type="http://schemas.openxmlformats.org/officeDocument/2006/relationships/image" Target="../media/image42.png"/><Relationship Id="rId4" Type="http://schemas.openxmlformats.org/officeDocument/2006/relationships/hyperlink" Target="https://hl7.org/fhir/R4/extension-patient-birthtime.html" TargetMode="Externa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2.xml.rels><?xml version="1.0" encoding="UTF-8" standalone="yes"?>
<Relationships xmlns="http://schemas.openxmlformats.org/package/2006/relationships"><Relationship Id="rId3" Type="http://schemas.openxmlformats.org/officeDocument/2006/relationships/hyperlink" Target="http://hl7.org/fhir/dstu2/conformance.html" TargetMode="External"/><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hyperlink" Target="http://hl7.org/fhir/conformance-rules.html" TargetMode="External"/></Relationships>
</file>

<file path=ppt/slides/_rels/slide8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6.xml.rels><?xml version="1.0" encoding="UTF-8" standalone="yes"?>
<Relationships xmlns="http://schemas.openxmlformats.org/package/2006/relationships"><Relationship Id="rId3" Type="http://schemas.openxmlformats.org/officeDocument/2006/relationships/hyperlink" Target="https://fhir.cerner.com/millennium/r4/base/individuals/patient/#extensions" TargetMode="External"/><Relationship Id="rId2" Type="http://schemas.openxmlformats.org/officeDocument/2006/relationships/hyperlink" Target="http://fhir.cerner.com/dstu2/patient/#extensions" TargetMode="External"/><Relationship Id="rId1" Type="http://schemas.openxmlformats.org/officeDocument/2006/relationships/slideLayout" Target="../slideLayouts/slideLayout1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hyperlink" Target="https://fhir-open.cerner.com/r4/ec2458f2-1e24-41c8-b71b-0e701af7583d/" TargetMode="External"/><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89.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metadata?_format=json" TargetMode="External"/><Relationship Id="rId2" Type="http://schemas.openxmlformats.org/officeDocument/2006/relationships/hyperlink" Target="https://fhir-open.cerner.com/r4/ec2458f2-1e24-41c8-b71b-0e701af7583d/metadata?_format=json" TargetMode="External"/><Relationship Id="rId1" Type="http://schemas.openxmlformats.org/officeDocument/2006/relationships/slideLayout" Target="../slideLayouts/slideLayout11.xml"/><Relationship Id="rId4" Type="http://schemas.openxmlformats.org/officeDocument/2006/relationships/image" Target="../media/image44.png"/></Relationships>
</file>

<file path=ppt/slides/_rels/slide9.xml.rels><?xml version="1.0" encoding="UTF-8" standalone="yes"?>
<Relationships xmlns="http://schemas.openxmlformats.org/package/2006/relationships"><Relationship Id="rId3" Type="http://schemas.openxmlformats.org/officeDocument/2006/relationships/hyperlink" Target="https://fhir.cerner.com/millennium/overview/" TargetMode="External"/><Relationship Id="rId2" Type="http://schemas.openxmlformats.org/officeDocument/2006/relationships/hyperlink" Target="http://fhir.cerner.com/dstu2/"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0.xml.rels><?xml version="1.0" encoding="UTF-8" standalone="yes"?>
<Relationships xmlns="http://schemas.openxmlformats.org/package/2006/relationships"><Relationship Id="rId3" Type="http://schemas.openxmlformats.org/officeDocument/2006/relationships/hyperlink" Target="http://hl7.org/fhir/conformance-rules.html" TargetMode="External"/><Relationship Id="rId2" Type="http://schemas.openxmlformats.org/officeDocument/2006/relationships/hyperlink" Target="http://hl7.org/fhir/dstu2/conformance.html" TargetMode="External"/><Relationship Id="rId1" Type="http://schemas.openxmlformats.org/officeDocument/2006/relationships/slideLayout" Target="../slideLayouts/slideLayout9.xml"/><Relationship Id="rId5" Type="http://schemas.openxmlformats.org/officeDocument/2006/relationships/image" Target="../media/image45.png"/><Relationship Id="rId4" Type="http://schemas.openxmlformats.org/officeDocument/2006/relationships/hyperlink" Target="https://fhir-ehr.cerner.com/r4/ec2458f2-1e24-41c8-b71b-0e701af7583d/metadata?_format=json" TargetMode="Externa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2.xml.rels><?xml version="1.0" encoding="UTF-8" standalone="yes"?>
<Relationships xmlns="http://schemas.openxmlformats.org/package/2006/relationships"><Relationship Id="rId3" Type="http://schemas.openxmlformats.org/officeDocument/2006/relationships/hyperlink" Target="http://hl7.org/fhir/dstu2/profiling.html" TargetMode="External"/><Relationship Id="rId2" Type="http://schemas.openxmlformats.org/officeDocument/2006/relationships/notesSlide" Target="../notesSlides/notesSlide22.xml"/><Relationship Id="rId1" Type="http://schemas.openxmlformats.org/officeDocument/2006/relationships/slideLayout" Target="../slideLayouts/slideLayout12.xml"/><Relationship Id="rId5" Type="http://schemas.openxmlformats.org/officeDocument/2006/relationships/image" Target="../media/image46.png"/><Relationship Id="rId4" Type="http://schemas.openxmlformats.org/officeDocument/2006/relationships/hyperlink" Target="https://hl7.org/fhir/profiling.html" TargetMode="Externa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8.xml.rels><?xml version="1.0" encoding="UTF-8" standalone="yes"?>
<Relationships xmlns="http://schemas.openxmlformats.org/package/2006/relationships"><Relationship Id="rId3" Type="http://schemas.openxmlformats.org/officeDocument/2006/relationships/hyperlink" Target="https://fhir-open.cerner.com/r4/ec2458f2-1e24-41c8-b71b-0e701af7583d/Observation?patient=12724070&amp;code=http://loinc.org|85354-9&amp;_format=json" TargetMode="External"/><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99.xml.rels><?xml version="1.0" encoding="UTF-8" standalone="yes"?>
<Relationships xmlns="http://schemas.openxmlformats.org/package/2006/relationships"><Relationship Id="rId3" Type="http://schemas.openxmlformats.org/officeDocument/2006/relationships/hyperlink" Target="https://fhir-open.cerner.com/r4/ec2458f2-1e24-41c8-b71b-0e701af7583d/Observation?patient=12724070&amp;code=http://loinc.org|8480-6,http://loinc.org|8462-4&amp;_format=json" TargetMode="External"/><Relationship Id="rId2" Type="http://schemas.openxmlformats.org/officeDocument/2006/relationships/notesSlide" Target="../notesSlides/notesSlide25.xml"/><Relationship Id="rId1" Type="http://schemas.openxmlformats.org/officeDocument/2006/relationships/slideLayout" Target="../slideLayouts/slideLayout11.xml"/><Relationship Id="rId4" Type="http://schemas.openxmlformats.org/officeDocument/2006/relationships/image" Target="../media/image4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539879" y="10219506"/>
            <a:ext cx="14795502" cy="834328"/>
          </a:xfrm>
        </p:spPr>
        <p:txBody>
          <a:bodyPr/>
          <a:lstStyle/>
          <a:p>
            <a:r>
              <a:rPr lang="en-US" dirty="0"/>
              <a:t>Brian Heits</a:t>
            </a:r>
          </a:p>
        </p:txBody>
      </p:sp>
      <p:sp>
        <p:nvSpPr>
          <p:cNvPr id="3" name="Text Placeholder 2"/>
          <p:cNvSpPr>
            <a:spLocks noGrp="1"/>
          </p:cNvSpPr>
          <p:nvPr>
            <p:ph type="body" sz="quarter" idx="12"/>
          </p:nvPr>
        </p:nvSpPr>
        <p:spPr>
          <a:xfrm>
            <a:off x="1539879" y="11203843"/>
            <a:ext cx="14795502" cy="574514"/>
          </a:xfrm>
        </p:spPr>
        <p:txBody>
          <a:bodyPr/>
          <a:lstStyle/>
          <a:p>
            <a:r>
              <a:rPr lang="en-US" dirty="0"/>
              <a:t>Principle Consultant – Oracle Cerner</a:t>
            </a:r>
          </a:p>
        </p:txBody>
      </p:sp>
      <p:sp>
        <p:nvSpPr>
          <p:cNvPr id="4" name="Text Placeholder 3"/>
          <p:cNvSpPr>
            <a:spLocks noGrp="1"/>
          </p:cNvSpPr>
          <p:nvPr>
            <p:ph type="body" sz="quarter" idx="13"/>
          </p:nvPr>
        </p:nvSpPr>
        <p:spPr>
          <a:xfrm>
            <a:off x="1539879" y="12049113"/>
            <a:ext cx="14795502" cy="574514"/>
          </a:xfrm>
        </p:spPr>
        <p:txBody>
          <a:bodyPr/>
          <a:lstStyle/>
          <a:p>
            <a:r>
              <a:rPr lang="en-US" dirty="0"/>
              <a:t> 4</a:t>
            </a:r>
            <a:r>
              <a:rPr lang="en-US" baseline="30000" dirty="0"/>
              <a:t>th </a:t>
            </a:r>
            <a:r>
              <a:rPr lang="en-US"/>
              <a:t>of December, </a:t>
            </a:r>
            <a:r>
              <a:rPr lang="en-US" dirty="0"/>
              <a:t>2023</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05501" y="4915329"/>
            <a:ext cx="12573006" cy="4247998"/>
          </a:xfrm>
          <a:prstGeom prst="rect">
            <a:avLst/>
          </a:prstGeom>
        </p:spPr>
      </p:pic>
      <p:pic>
        <p:nvPicPr>
          <p:cNvPr id="5" name="Picture 4">
            <a:extLst>
              <a:ext uri="{FF2B5EF4-FFF2-40B4-BE49-F238E27FC236}">
                <a16:creationId xmlns:a16="http://schemas.microsoft.com/office/drawing/2014/main" id="{1EBD9C52-B9C9-92F2-8AAF-857589DCEB59}"/>
              </a:ext>
            </a:extLst>
          </p:cNvPr>
          <p:cNvPicPr>
            <a:picLocks noChangeAspect="1"/>
          </p:cNvPicPr>
          <p:nvPr/>
        </p:nvPicPr>
        <p:blipFill>
          <a:blip r:embed="rId4"/>
          <a:stretch>
            <a:fillRect/>
          </a:stretch>
        </p:blipFill>
        <p:spPr>
          <a:xfrm>
            <a:off x="8260735" y="7934912"/>
            <a:ext cx="4706006" cy="1028844"/>
          </a:xfrm>
          <a:prstGeom prst="rect">
            <a:avLst/>
          </a:prstGeom>
        </p:spPr>
      </p:pic>
    </p:spTree>
    <p:extLst>
      <p:ext uri="{BB962C8B-B14F-4D97-AF65-F5344CB8AC3E}">
        <p14:creationId xmlns:p14="http://schemas.microsoft.com/office/powerpoint/2010/main" val="3938402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4" name="pasted-image.png"/>
          <p:cNvPicPr>
            <a:picLocks noGrp="1" noChangeAspect="1"/>
          </p:cNvPicPr>
          <p:nvPr>
            <p:ph type="pic" idx="13"/>
          </p:nvPr>
        </p:nvPicPr>
        <p:blipFill>
          <a:blip r:embed="rId2"/>
          <a:srcRect l="8728" r="8728"/>
          <a:stretch>
            <a:fillRect/>
          </a:stretch>
        </p:blipFill>
        <p:spPr>
          <a:xfrm>
            <a:off x="13165981" y="1104900"/>
            <a:ext cx="9525001" cy="11506200"/>
          </a:xfrm>
          <a:prstGeom prst="rect">
            <a:avLst/>
          </a:prstGeom>
        </p:spPr>
      </p:pic>
      <p:sp>
        <p:nvSpPr>
          <p:cNvPr id="235" name="Shape 235"/>
          <p:cNvSpPr>
            <a:spLocks noGrp="1"/>
          </p:cNvSpPr>
          <p:nvPr>
            <p:ph type="title"/>
          </p:nvPr>
        </p:nvSpPr>
        <p:spPr>
          <a:prstGeom prst="rect">
            <a:avLst/>
          </a:prstGeom>
        </p:spPr>
        <p:txBody>
          <a:bodyPr/>
          <a:lstStyle/>
          <a:p>
            <a:r>
              <a:rPr dirty="0"/>
              <a:t>Which Version?</a:t>
            </a:r>
          </a:p>
        </p:txBody>
      </p:sp>
      <p:sp>
        <p:nvSpPr>
          <p:cNvPr id="236" name="Shape 236"/>
          <p:cNvSpPr>
            <a:spLocks noGrp="1"/>
          </p:cNvSpPr>
          <p:nvPr>
            <p:ph type="body" sz="quarter" idx="1"/>
          </p:nvPr>
        </p:nvSpPr>
        <p:spPr>
          <a:prstGeom prst="rect">
            <a:avLst/>
          </a:prstGeom>
        </p:spPr>
        <p:txBody>
          <a:bodyPr/>
          <a:lstStyle/>
          <a:p>
            <a:pPr marL="537307" indent="-537307" algn="l">
              <a:buSzPct val="75000"/>
              <a:buChar char="•"/>
            </a:pPr>
            <a:r>
              <a:rPr dirty="0"/>
              <a:t>Multiple Available</a:t>
            </a:r>
          </a:p>
          <a:p>
            <a:pPr marL="537307" indent="-537307" algn="l">
              <a:buSzPct val="75000"/>
              <a:buChar char="•"/>
            </a:pPr>
            <a:r>
              <a:rPr dirty="0"/>
              <a:t>Deprecate Oldest</a:t>
            </a:r>
          </a:p>
          <a:p>
            <a:pPr marL="537307" indent="-537307" algn="l">
              <a:buSzPct val="75000"/>
              <a:buChar char="•"/>
            </a:pPr>
            <a:r>
              <a:rPr dirty="0"/>
              <a:t>Time to Uplift Applications</a:t>
            </a:r>
          </a:p>
        </p:txBody>
      </p:sp>
    </p:spTree>
  </p:cSld>
  <p:clrMapOvr>
    <a:masterClrMapping/>
  </p:clrMapOvr>
  <p:transition spd="slow"/>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 name="Shape 572"/>
          <p:cNvSpPr/>
          <p:nvPr/>
        </p:nvSpPr>
        <p:spPr>
          <a:xfrm>
            <a:off x="792955" y="12532777"/>
            <a:ext cx="15731871"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https://fhir.cerner.com/millennium/r4/clinical/diagnostics/observation/#parameters</a:t>
            </a:r>
            <a:endParaRPr u="sng" dirty="0">
              <a:hlinkClick r:id="rId2"/>
            </a:endParaRPr>
          </a:p>
        </p:txBody>
      </p:sp>
      <p:pic>
        <p:nvPicPr>
          <p:cNvPr id="4" name="Picture 3">
            <a:extLst>
              <a:ext uri="{FF2B5EF4-FFF2-40B4-BE49-F238E27FC236}">
                <a16:creationId xmlns:a16="http://schemas.microsoft.com/office/drawing/2014/main" id="{906C6BF8-3404-495B-AC0D-26B0227E39AF}"/>
              </a:ext>
            </a:extLst>
          </p:cNvPr>
          <p:cNvPicPr>
            <a:picLocks noChangeAspect="1"/>
          </p:cNvPicPr>
          <p:nvPr/>
        </p:nvPicPr>
        <p:blipFill>
          <a:blip r:embed="rId4"/>
          <a:stretch>
            <a:fillRect/>
          </a:stretch>
        </p:blipFill>
        <p:spPr>
          <a:xfrm>
            <a:off x="795337" y="3401307"/>
            <a:ext cx="22445663" cy="6913386"/>
          </a:xfrm>
          <a:prstGeom prst="rect">
            <a:avLst/>
          </a:prstGeom>
        </p:spPr>
      </p:pic>
    </p:spTree>
  </p:cSld>
  <p:clrMapOvr>
    <a:masterClrMapping/>
  </p:clrMapOvr>
  <p:transition spd="slow"/>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 name="Shape 575"/>
          <p:cNvSpPr>
            <a:spLocks noGrp="1"/>
          </p:cNvSpPr>
          <p:nvPr>
            <p:ph type="title"/>
          </p:nvPr>
        </p:nvSpPr>
        <p:spPr>
          <a:prstGeom prst="rect">
            <a:avLst/>
          </a:prstGeom>
        </p:spPr>
        <p:txBody>
          <a:bodyPr/>
          <a:lstStyle/>
          <a:p>
            <a:r>
              <a:t>Exercise 11</a:t>
            </a:r>
          </a:p>
        </p:txBody>
      </p:sp>
    </p:spTree>
  </p:cSld>
  <p:clrMapOvr>
    <a:masterClrMapping/>
  </p:clrMapOvr>
  <p:transition spd="slow"/>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7" name="Shape 577"/>
          <p:cNvSpPr>
            <a:spLocks noGrp="1"/>
          </p:cNvSpPr>
          <p:nvPr>
            <p:ph type="title"/>
          </p:nvPr>
        </p:nvSpPr>
        <p:spPr>
          <a:prstGeom prst="rect">
            <a:avLst/>
          </a:prstGeom>
        </p:spPr>
        <p:txBody>
          <a:bodyPr/>
          <a:lstStyle/>
          <a:p>
            <a:r>
              <a:rPr dirty="0"/>
              <a:t>Exercise 11</a:t>
            </a:r>
          </a:p>
        </p:txBody>
      </p:sp>
      <p:sp>
        <p:nvSpPr>
          <p:cNvPr id="578" name="Shape 578"/>
          <p:cNvSpPr>
            <a:spLocks noGrp="1"/>
          </p:cNvSpPr>
          <p:nvPr>
            <p:ph type="body" idx="1"/>
          </p:nvPr>
        </p:nvSpPr>
        <p:spPr>
          <a:prstGeom prst="rect">
            <a:avLst/>
          </a:prstGeom>
        </p:spPr>
        <p:txBody>
          <a:bodyPr/>
          <a:lstStyle/>
          <a:p>
            <a:r>
              <a:rPr dirty="0"/>
              <a:t>Is </a:t>
            </a:r>
            <a:r>
              <a:rPr lang="en-US" dirty="0"/>
              <a:t>Hailey</a:t>
            </a:r>
            <a:r>
              <a:rPr dirty="0"/>
              <a:t> Smart</a:t>
            </a:r>
            <a:r>
              <a:rPr lang="en-US" dirty="0"/>
              <a:t> (id = </a:t>
            </a:r>
            <a:r>
              <a:rPr lang="en-US" b="0" i="0" dirty="0">
                <a:solidFill>
                  <a:srgbClr val="212121"/>
                </a:solidFill>
                <a:effectLst/>
              </a:rPr>
              <a:t>12724070</a:t>
            </a:r>
            <a:r>
              <a:rPr lang="en-US" dirty="0"/>
              <a:t>)</a:t>
            </a:r>
            <a:r>
              <a:rPr dirty="0"/>
              <a:t> currently taking insulin?</a:t>
            </a:r>
            <a:endParaRPr lang="en-US" dirty="0"/>
          </a:p>
        </p:txBody>
      </p:sp>
    </p:spTree>
  </p:cSld>
  <p:clrMapOvr>
    <a:masterClrMapping/>
  </p:clrMapOvr>
  <p:transition spd="slow"/>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 name="Shape 580"/>
          <p:cNvSpPr>
            <a:spLocks noGrp="1"/>
          </p:cNvSpPr>
          <p:nvPr>
            <p:ph type="title"/>
          </p:nvPr>
        </p:nvSpPr>
        <p:spPr>
          <a:prstGeom prst="rect">
            <a:avLst/>
          </a:prstGeom>
        </p:spPr>
        <p:txBody>
          <a:bodyPr/>
          <a:lstStyle/>
          <a:p>
            <a:r>
              <a:t>Exercise 11: Answer</a:t>
            </a:r>
          </a:p>
        </p:txBody>
      </p:sp>
      <p:sp>
        <p:nvSpPr>
          <p:cNvPr id="581" name="Shape 581"/>
          <p:cNvSpPr>
            <a:spLocks noGrp="1"/>
          </p:cNvSpPr>
          <p:nvPr>
            <p:ph type="body" idx="1"/>
          </p:nvPr>
        </p:nvSpPr>
        <p:spPr>
          <a:prstGeom prst="rect">
            <a:avLst/>
          </a:prstGeom>
        </p:spPr>
        <p:txBody>
          <a:bodyPr/>
          <a:lstStyle/>
          <a:p>
            <a:r>
              <a:rPr dirty="0"/>
              <a:t>Answer: </a:t>
            </a:r>
            <a:r>
              <a:rPr lang="en-US" dirty="0"/>
              <a:t>No</a:t>
            </a:r>
            <a:endParaRPr dirty="0"/>
          </a:p>
          <a:p>
            <a:r>
              <a:rPr dirty="0"/>
              <a:t>GET </a:t>
            </a:r>
            <a:r>
              <a:rPr lang="en-US" dirty="0">
                <a:hlinkClick r:id="rId2"/>
              </a:rPr>
              <a:t>https://fhir-open.cerner.com/r4/ec2458f2-1e24-41c8-b71b-0e701af7583d/MedicationAdministration?patient=12724068&amp;status=in-progress&amp;_format=json</a:t>
            </a:r>
            <a:endParaRPr dirty="0"/>
          </a:p>
        </p:txBody>
      </p:sp>
    </p:spTree>
  </p:cSld>
  <p:clrMapOvr>
    <a:masterClrMapping/>
  </p:clrMapOvr>
  <p:transition spd="slow"/>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 name="Shape 583"/>
          <p:cNvSpPr>
            <a:spLocks noGrp="1"/>
          </p:cNvSpPr>
          <p:nvPr>
            <p:ph type="title"/>
          </p:nvPr>
        </p:nvSpPr>
        <p:spPr>
          <a:prstGeom prst="rect">
            <a:avLst/>
          </a:prstGeom>
        </p:spPr>
        <p:txBody>
          <a:bodyPr/>
          <a:lstStyle/>
          <a:p>
            <a:r>
              <a:t>Exercise 12</a:t>
            </a:r>
          </a:p>
        </p:txBody>
      </p:sp>
    </p:spTree>
  </p:cSld>
  <p:clrMapOvr>
    <a:masterClrMapping/>
  </p:clrMapOvr>
  <p:transition spd="slow"/>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 name="Shape 585"/>
          <p:cNvSpPr>
            <a:spLocks noGrp="1"/>
          </p:cNvSpPr>
          <p:nvPr>
            <p:ph type="title"/>
          </p:nvPr>
        </p:nvSpPr>
        <p:spPr>
          <a:prstGeom prst="rect">
            <a:avLst/>
          </a:prstGeom>
        </p:spPr>
        <p:txBody>
          <a:bodyPr/>
          <a:lstStyle/>
          <a:p>
            <a:r>
              <a:t>Exercise 12</a:t>
            </a:r>
          </a:p>
        </p:txBody>
      </p:sp>
      <p:sp>
        <p:nvSpPr>
          <p:cNvPr id="586" name="Shape 586"/>
          <p:cNvSpPr>
            <a:spLocks noGrp="1"/>
          </p:cNvSpPr>
          <p:nvPr>
            <p:ph type="body" idx="1"/>
          </p:nvPr>
        </p:nvSpPr>
        <p:spPr>
          <a:prstGeom prst="rect">
            <a:avLst/>
          </a:prstGeom>
        </p:spPr>
        <p:txBody>
          <a:bodyPr/>
          <a:lstStyle/>
          <a:p>
            <a:r>
              <a:rPr dirty="0"/>
              <a:t>Wh</a:t>
            </a:r>
            <a:r>
              <a:rPr lang="en-US" dirty="0"/>
              <a:t>o</a:t>
            </a:r>
            <a:r>
              <a:rPr dirty="0"/>
              <a:t> has a pacemaker: </a:t>
            </a:r>
            <a:r>
              <a:rPr lang="en-US" dirty="0"/>
              <a:t>Sandy Smart (id= 12742399) or Nancy Smart (id = 12724066)</a:t>
            </a:r>
            <a:r>
              <a:rPr dirty="0"/>
              <a:t>?</a:t>
            </a:r>
          </a:p>
        </p:txBody>
      </p:sp>
    </p:spTree>
  </p:cSld>
  <p:clrMapOvr>
    <a:masterClrMapping/>
  </p:clrMapOvr>
  <p:transition spd="slow"/>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 name="Shape 588"/>
          <p:cNvSpPr>
            <a:spLocks noGrp="1"/>
          </p:cNvSpPr>
          <p:nvPr>
            <p:ph type="title"/>
          </p:nvPr>
        </p:nvSpPr>
        <p:spPr>
          <a:prstGeom prst="rect">
            <a:avLst/>
          </a:prstGeom>
        </p:spPr>
        <p:txBody>
          <a:bodyPr/>
          <a:lstStyle/>
          <a:p>
            <a:r>
              <a:t>Exercise 12: Answer</a:t>
            </a:r>
          </a:p>
        </p:txBody>
      </p:sp>
      <p:sp>
        <p:nvSpPr>
          <p:cNvPr id="589" name="Shape 589"/>
          <p:cNvSpPr>
            <a:spLocks noGrp="1"/>
          </p:cNvSpPr>
          <p:nvPr>
            <p:ph type="body" idx="1"/>
          </p:nvPr>
        </p:nvSpPr>
        <p:spPr>
          <a:prstGeom prst="rect">
            <a:avLst/>
          </a:prstGeom>
        </p:spPr>
        <p:txBody>
          <a:bodyPr/>
          <a:lstStyle/>
          <a:p>
            <a:r>
              <a:rPr lang="en-US" dirty="0"/>
              <a:t>Nancy Smart</a:t>
            </a:r>
            <a:endParaRPr dirty="0"/>
          </a:p>
          <a:p>
            <a:r>
              <a:rPr dirty="0"/>
              <a:t>GET </a:t>
            </a:r>
            <a:r>
              <a:rPr lang="en-US" u="sng" dirty="0">
                <a:hlinkClick r:id="rId2"/>
              </a:rPr>
              <a:t>https://fhir-open.cerner.com/r4/ec2458f2-1e24-41c8-b71b-0e701af7583d/Device?patient=12724066&amp;_format=json</a:t>
            </a:r>
            <a:r>
              <a:rPr dirty="0"/>
              <a:t> </a:t>
            </a:r>
          </a:p>
        </p:txBody>
      </p:sp>
    </p:spTree>
  </p:cSld>
  <p:clrMapOvr>
    <a:masterClrMapping/>
  </p:clrMapOvr>
  <p:transition spd="slow"/>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 name="Shape 591"/>
          <p:cNvSpPr>
            <a:spLocks noGrp="1"/>
          </p:cNvSpPr>
          <p:nvPr>
            <p:ph type="title"/>
          </p:nvPr>
        </p:nvSpPr>
        <p:spPr>
          <a:prstGeom prst="rect">
            <a:avLst/>
          </a:prstGeom>
        </p:spPr>
        <p:txBody>
          <a:bodyPr/>
          <a:lstStyle/>
          <a:p>
            <a:r>
              <a:t>Exercise 13</a:t>
            </a:r>
          </a:p>
        </p:txBody>
      </p:sp>
    </p:spTree>
  </p:cSld>
  <p:clrMapOvr>
    <a:masterClrMapping/>
  </p:clrMapOvr>
  <p:transition spd="slow"/>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 name="Shape 593"/>
          <p:cNvSpPr>
            <a:spLocks noGrp="1"/>
          </p:cNvSpPr>
          <p:nvPr>
            <p:ph type="title"/>
          </p:nvPr>
        </p:nvSpPr>
        <p:spPr>
          <a:prstGeom prst="rect">
            <a:avLst/>
          </a:prstGeom>
        </p:spPr>
        <p:txBody>
          <a:bodyPr/>
          <a:lstStyle/>
          <a:p>
            <a:r>
              <a:t>Exercise 13</a:t>
            </a:r>
          </a:p>
        </p:txBody>
      </p:sp>
      <p:sp>
        <p:nvSpPr>
          <p:cNvPr id="594" name="Shape 594"/>
          <p:cNvSpPr>
            <a:spLocks noGrp="1"/>
          </p:cNvSpPr>
          <p:nvPr>
            <p:ph type="body" idx="1"/>
          </p:nvPr>
        </p:nvSpPr>
        <p:spPr>
          <a:prstGeom prst="rect">
            <a:avLst/>
          </a:prstGeom>
        </p:spPr>
        <p:txBody>
          <a:bodyPr/>
          <a:lstStyle/>
          <a:p>
            <a:r>
              <a:rPr dirty="0"/>
              <a:t>Who is patient </a:t>
            </a:r>
            <a:r>
              <a:rPr lang="en-US" dirty="0"/>
              <a:t>Nancy Smart’s (id = 12724066)</a:t>
            </a:r>
            <a:r>
              <a:rPr dirty="0"/>
              <a:t> </a:t>
            </a:r>
            <a:r>
              <a:rPr lang="en-US" dirty="0"/>
              <a:t>child</a:t>
            </a:r>
            <a:r>
              <a:rPr dirty="0"/>
              <a:t>?</a:t>
            </a:r>
            <a:endParaRPr lang="en-US" dirty="0"/>
          </a:p>
        </p:txBody>
      </p:sp>
    </p:spTree>
  </p:cSld>
  <p:clrMapOvr>
    <a:masterClrMapping/>
  </p:clrMapOvr>
  <p:transition spd="slow"/>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 name="Shape 596"/>
          <p:cNvSpPr>
            <a:spLocks noGrp="1"/>
          </p:cNvSpPr>
          <p:nvPr>
            <p:ph type="title"/>
          </p:nvPr>
        </p:nvSpPr>
        <p:spPr>
          <a:prstGeom prst="rect">
            <a:avLst/>
          </a:prstGeom>
        </p:spPr>
        <p:txBody>
          <a:bodyPr/>
          <a:lstStyle/>
          <a:p>
            <a:r>
              <a:t>Exercise 13: Answer</a:t>
            </a:r>
          </a:p>
        </p:txBody>
      </p:sp>
      <p:sp>
        <p:nvSpPr>
          <p:cNvPr id="597" name="Shape 597"/>
          <p:cNvSpPr>
            <a:spLocks noGrp="1"/>
          </p:cNvSpPr>
          <p:nvPr>
            <p:ph type="body" idx="1"/>
          </p:nvPr>
        </p:nvSpPr>
        <p:spPr>
          <a:prstGeom prst="rect">
            <a:avLst/>
          </a:prstGeom>
        </p:spPr>
        <p:txBody>
          <a:bodyPr/>
          <a:lstStyle/>
          <a:p>
            <a:r>
              <a:rPr dirty="0"/>
              <a:t>Answer: </a:t>
            </a:r>
            <a:r>
              <a:rPr lang="en-US" dirty="0"/>
              <a:t>Tim Peters, Baby Boy Smart, Sandy Smart, Timmy Smart</a:t>
            </a:r>
            <a:endParaRPr dirty="0"/>
          </a:p>
          <a:p>
            <a:r>
              <a:rPr dirty="0"/>
              <a:t>GET </a:t>
            </a:r>
            <a:r>
              <a:rPr lang="en-US" u="sng" dirty="0">
                <a:hlinkClick r:id="rId2"/>
              </a:rPr>
              <a:t>https://fhir-open.cerner.com/r4/ec2458f2-1e24-41c8-b71b-0e701af7583d/RelatedPerson?patient=12724066&amp;-relationship-level=http://hl7.org/fhir/resource-types|Patient&amp;_format=json</a:t>
            </a:r>
            <a:endParaRPr u="sng" dirty="0">
              <a:hlinkClick r:id="rId3"/>
            </a:endParaRP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p:nvPr/>
        </p:nvSpPr>
        <p:spPr>
          <a:xfrm>
            <a:off x="6823542" y="11044783"/>
            <a:ext cx="10736915"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rPr dirty="0"/>
              <a:t>Latest Millennium Production: </a:t>
            </a:r>
            <a:r>
              <a:rPr lang="en-US" dirty="0"/>
              <a:t>R4</a:t>
            </a:r>
            <a:r>
              <a:rPr dirty="0"/>
              <a:t>/</a:t>
            </a:r>
            <a:r>
              <a:rPr lang="en-US" dirty="0"/>
              <a:t>4</a:t>
            </a:r>
            <a:r>
              <a:rPr dirty="0"/>
              <a:t>.0.</a:t>
            </a:r>
            <a:r>
              <a:rPr lang="en-US" dirty="0"/>
              <a:t>1</a:t>
            </a:r>
            <a:endParaRPr dirty="0"/>
          </a:p>
        </p:txBody>
      </p:sp>
      <p:sp>
        <p:nvSpPr>
          <p:cNvPr id="232" name="Shape 232"/>
          <p:cNvSpPr/>
          <p:nvPr/>
        </p:nvSpPr>
        <p:spPr>
          <a:xfrm>
            <a:off x="210925" y="12674549"/>
            <a:ext cx="848469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https://fhir.cerner.com/millennium/overview/</a:t>
            </a:r>
            <a:endParaRPr u="sng" dirty="0">
              <a:hlinkClick r:id="rId2"/>
            </a:endParaRPr>
          </a:p>
        </p:txBody>
      </p:sp>
      <p:pic>
        <p:nvPicPr>
          <p:cNvPr id="5" name="Picture 4">
            <a:extLst>
              <a:ext uri="{FF2B5EF4-FFF2-40B4-BE49-F238E27FC236}">
                <a16:creationId xmlns:a16="http://schemas.microsoft.com/office/drawing/2014/main" id="{50F59DA6-ABFD-468D-B8F3-50698711DD5C}"/>
              </a:ext>
            </a:extLst>
          </p:cNvPr>
          <p:cNvPicPr>
            <a:picLocks noChangeAspect="1"/>
          </p:cNvPicPr>
          <p:nvPr/>
        </p:nvPicPr>
        <p:blipFill>
          <a:blip r:embed="rId4"/>
          <a:stretch>
            <a:fillRect/>
          </a:stretch>
        </p:blipFill>
        <p:spPr>
          <a:xfrm>
            <a:off x="3134355" y="1130355"/>
            <a:ext cx="18115290" cy="9156696"/>
          </a:xfrm>
          <a:prstGeom prst="rect">
            <a:avLst/>
          </a:prstGeom>
        </p:spPr>
      </p:pic>
    </p:spTree>
  </p:cSld>
  <p:clrMapOvr>
    <a:masterClrMapping/>
  </p:clrMapOvr>
  <p:transition spd="slow"/>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4D6AFF-CD90-4AC4-B89B-F2AB9D511375}"/>
              </a:ext>
            </a:extLst>
          </p:cNvPr>
          <p:cNvPicPr>
            <a:picLocks noChangeAspect="1"/>
          </p:cNvPicPr>
          <p:nvPr/>
        </p:nvPicPr>
        <p:blipFill>
          <a:blip r:embed="rId2"/>
          <a:stretch>
            <a:fillRect/>
          </a:stretch>
        </p:blipFill>
        <p:spPr>
          <a:xfrm>
            <a:off x="4704972" y="629795"/>
            <a:ext cx="14974055" cy="12456410"/>
          </a:xfrm>
          <a:prstGeom prst="rect">
            <a:avLst/>
          </a:prstGeom>
        </p:spPr>
      </p:pic>
    </p:spTree>
  </p:cSld>
  <p:clrMapOvr>
    <a:masterClrMapping/>
  </p:clrMapOvr>
  <p:transition spd="slow"/>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 name="Shape 601"/>
          <p:cNvSpPr>
            <a:spLocks noGrp="1"/>
          </p:cNvSpPr>
          <p:nvPr>
            <p:ph type="title"/>
          </p:nvPr>
        </p:nvSpPr>
        <p:spPr>
          <a:xfrm>
            <a:off x="1778000" y="5181600"/>
            <a:ext cx="20828000" cy="2762250"/>
          </a:xfrm>
          <a:prstGeom prst="rect">
            <a:avLst/>
          </a:prstGeom>
        </p:spPr>
        <p:txBody>
          <a:bodyPr>
            <a:normAutofit fontScale="90000"/>
          </a:bodyPr>
          <a:lstStyle/>
          <a:p>
            <a:r>
              <a:rPr lang="en-US" dirty="0"/>
              <a:t>For more test patients</a:t>
            </a:r>
            <a:br>
              <a:rPr lang="en-US" dirty="0"/>
            </a:br>
            <a:endParaRPr dirty="0"/>
          </a:p>
        </p:txBody>
      </p:sp>
      <p:sp>
        <p:nvSpPr>
          <p:cNvPr id="4" name="TextBox 3">
            <a:extLst>
              <a:ext uri="{FF2B5EF4-FFF2-40B4-BE49-F238E27FC236}">
                <a16:creationId xmlns:a16="http://schemas.microsoft.com/office/drawing/2014/main" id="{54049316-8E4A-4856-AF3E-97C5B4F4A8CB}"/>
              </a:ext>
            </a:extLst>
          </p:cNvPr>
          <p:cNvSpPr txBox="1"/>
          <p:nvPr/>
        </p:nvSpPr>
        <p:spPr>
          <a:xfrm>
            <a:off x="1778000" y="7334072"/>
            <a:ext cx="20828000" cy="163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chemeClr val="bg1"/>
                </a:solidFill>
                <a:hlinkClick r:id="rId2">
                  <a:extLst>
                    <a:ext uri="{A12FA001-AC4F-418D-AE19-62706E023703}">
                      <ahyp:hlinkClr xmlns:ahyp="http://schemas.microsoft.com/office/drawing/2018/hyperlinkcolor" val="tx"/>
                    </a:ext>
                  </a:extLst>
                </a:hlinkClick>
              </a:rPr>
              <a:t>https://docs.google.com/document/d/10RnVyF1etl_17pyCyK96tyhUWRbrTyEcqpwzW-Z-Ybs</a:t>
            </a:r>
            <a:endParaRPr lang="en-US" dirty="0">
              <a:solidFill>
                <a:schemeClr val="bg1"/>
              </a:solidFill>
            </a:endParaRPr>
          </a:p>
        </p:txBody>
      </p:sp>
    </p:spTree>
  </p:cSld>
  <p:clrMapOvr>
    <a:masterClrMapping/>
  </p:clrMapOvr>
  <p:transition spd="slow"/>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 name="Shape 601"/>
          <p:cNvSpPr>
            <a:spLocks noGrp="1"/>
          </p:cNvSpPr>
          <p:nvPr>
            <p:ph type="title"/>
          </p:nvPr>
        </p:nvSpPr>
        <p:spPr>
          <a:prstGeom prst="rect">
            <a:avLst/>
          </a:prstGeom>
        </p:spPr>
        <p:txBody>
          <a:bodyPr/>
          <a:lstStyle/>
          <a:p>
            <a:r>
              <a:rPr lang="en-US" dirty="0"/>
              <a:t>Questions?</a:t>
            </a:r>
            <a:endParaRPr dirty="0"/>
          </a:p>
        </p:txBody>
      </p:sp>
    </p:spTree>
    <p:extLst>
      <p:ext uri="{BB962C8B-B14F-4D97-AF65-F5344CB8AC3E}">
        <p14:creationId xmlns:p14="http://schemas.microsoft.com/office/powerpoint/2010/main" val="3268210974"/>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43" name="Shape 243"/>
          <p:cNvSpPr/>
          <p:nvPr/>
        </p:nvSpPr>
        <p:spPr>
          <a:xfrm>
            <a:off x="9020894" y="6197599"/>
            <a:ext cx="659621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rPr dirty="0"/>
              <a:t>Data Types</a:t>
            </a:r>
          </a:p>
        </p:txBody>
      </p:sp>
      <p:sp>
        <p:nvSpPr>
          <p:cNvPr id="244" name="Shape 24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Shape 246"/>
          <p:cNvSpPr>
            <a:spLocks noGrp="1"/>
          </p:cNvSpPr>
          <p:nvPr>
            <p:ph type="title"/>
          </p:nvPr>
        </p:nvSpPr>
        <p:spPr>
          <a:xfrm>
            <a:off x="812800" y="317500"/>
            <a:ext cx="23114000" cy="2006600"/>
          </a:xfrm>
          <a:prstGeom prst="rect">
            <a:avLst/>
          </a:prstGeom>
        </p:spPr>
        <p:txBody>
          <a:bodyPr/>
          <a:lstStyle/>
          <a:p>
            <a:r>
              <a:rPr dirty="0"/>
              <a:t>Primitive Types</a:t>
            </a:r>
          </a:p>
        </p:txBody>
      </p:sp>
      <p:sp>
        <p:nvSpPr>
          <p:cNvPr id="248" name="Shape 248"/>
          <p:cNvSpPr/>
          <p:nvPr/>
        </p:nvSpPr>
        <p:spPr>
          <a:xfrm>
            <a:off x="-1447483" y="12738100"/>
            <a:ext cx="13736201" cy="635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3500" u="sng">
                <a:hlinkClick r:id="rId2"/>
              </a:defRPr>
            </a:lvl1pPr>
          </a:lstStyle>
          <a:p>
            <a:pPr>
              <a:defRPr u="none"/>
            </a:pPr>
            <a:r>
              <a:rPr lang="en-US" u="sng" dirty="0">
                <a:hlinkClick r:id="rId3"/>
              </a:rPr>
              <a:t>http://hl7.org/fhir/datatypes.html#primitive</a:t>
            </a:r>
            <a:endParaRPr u="sng" dirty="0">
              <a:hlinkClick r:id="rId2"/>
            </a:endParaRPr>
          </a:p>
        </p:txBody>
      </p:sp>
      <p:pic>
        <p:nvPicPr>
          <p:cNvPr id="3" name="Picture 2">
            <a:extLst>
              <a:ext uri="{FF2B5EF4-FFF2-40B4-BE49-F238E27FC236}">
                <a16:creationId xmlns:a16="http://schemas.microsoft.com/office/drawing/2014/main" id="{EC3C0657-7EB5-4D28-89D6-B1540C25E06C}"/>
              </a:ext>
            </a:extLst>
          </p:cNvPr>
          <p:cNvPicPr>
            <a:picLocks noChangeAspect="1"/>
          </p:cNvPicPr>
          <p:nvPr/>
        </p:nvPicPr>
        <p:blipFill>
          <a:blip r:embed="rId4"/>
          <a:stretch>
            <a:fillRect/>
          </a:stretch>
        </p:blipFill>
        <p:spPr>
          <a:xfrm>
            <a:off x="1445854" y="2781300"/>
            <a:ext cx="21685728" cy="7239000"/>
          </a:xfrm>
          <a:prstGeom prst="rect">
            <a:avLst/>
          </a:prstGeom>
        </p:spPr>
      </p:pic>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p:cNvSpPr>
          <p:nvPr>
            <p:ph type="title"/>
          </p:nvPr>
        </p:nvSpPr>
        <p:spPr>
          <a:prstGeom prst="rect">
            <a:avLst/>
          </a:prstGeom>
        </p:spPr>
        <p:txBody>
          <a:bodyPr/>
          <a:lstStyle/>
          <a:p>
            <a:r>
              <a:rPr dirty="0"/>
              <a:t>Surprises</a:t>
            </a:r>
          </a:p>
        </p:txBody>
      </p:sp>
      <p:sp>
        <p:nvSpPr>
          <p:cNvPr id="251" name="Shape 251"/>
          <p:cNvSpPr>
            <a:spLocks noGrp="1"/>
          </p:cNvSpPr>
          <p:nvPr>
            <p:ph type="body" idx="1"/>
          </p:nvPr>
        </p:nvSpPr>
        <p:spPr>
          <a:prstGeom prst="rect">
            <a:avLst/>
          </a:prstGeom>
        </p:spPr>
        <p:txBody>
          <a:bodyPr/>
          <a:lstStyle/>
          <a:p>
            <a:r>
              <a:rPr dirty="0"/>
              <a:t>Decimal: 1.01, 1.010</a:t>
            </a:r>
          </a:p>
          <a:p>
            <a:r>
              <a:rPr dirty="0"/>
              <a:t>Instant vs </a:t>
            </a:r>
            <a:r>
              <a:rPr dirty="0" err="1"/>
              <a:t>DateTime</a:t>
            </a:r>
            <a:endParaRPr dirty="0"/>
          </a:p>
          <a:p>
            <a:r>
              <a:rPr dirty="0" err="1"/>
              <a:t>DateTime</a:t>
            </a:r>
            <a:r>
              <a:rPr dirty="0"/>
              <a:t> vs Date vs Time</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51">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5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25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2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 grpId="0" build="p" bldLvl="5"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p:cNvSpPr>
          <p:nvPr>
            <p:ph type="title"/>
          </p:nvPr>
        </p:nvSpPr>
        <p:spPr>
          <a:xfrm>
            <a:off x="635000" y="228600"/>
            <a:ext cx="23114000" cy="2006600"/>
          </a:xfrm>
          <a:prstGeom prst="rect">
            <a:avLst/>
          </a:prstGeom>
        </p:spPr>
        <p:txBody>
          <a:bodyPr/>
          <a:lstStyle/>
          <a:p>
            <a:r>
              <a:t>Complex Types</a:t>
            </a:r>
          </a:p>
        </p:txBody>
      </p:sp>
      <p:sp>
        <p:nvSpPr>
          <p:cNvPr id="257" name="Shape 257"/>
          <p:cNvSpPr/>
          <p:nvPr/>
        </p:nvSpPr>
        <p:spPr>
          <a:xfrm>
            <a:off x="1142587" y="12912800"/>
            <a:ext cx="812882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http://hl7.org/fhir/datatypes.html#complex</a:t>
            </a:r>
            <a:endParaRPr u="sng" dirty="0">
              <a:hlinkClick r:id="rId2"/>
            </a:endParaRPr>
          </a:p>
        </p:txBody>
      </p:sp>
      <p:pic>
        <p:nvPicPr>
          <p:cNvPr id="3" name="Picture 2">
            <a:extLst>
              <a:ext uri="{FF2B5EF4-FFF2-40B4-BE49-F238E27FC236}">
                <a16:creationId xmlns:a16="http://schemas.microsoft.com/office/drawing/2014/main" id="{9B2CB611-9E90-428C-B2AD-C9FA14FA4BC4}"/>
              </a:ext>
            </a:extLst>
          </p:cNvPr>
          <p:cNvPicPr>
            <a:picLocks noChangeAspect="1"/>
          </p:cNvPicPr>
          <p:nvPr/>
        </p:nvPicPr>
        <p:blipFill>
          <a:blip r:embed="rId4"/>
          <a:stretch>
            <a:fillRect/>
          </a:stretch>
        </p:blipFill>
        <p:spPr>
          <a:xfrm>
            <a:off x="8643442" y="2485353"/>
            <a:ext cx="7097115" cy="9621593"/>
          </a:xfrm>
          <a:prstGeom prst="rect">
            <a:avLst/>
          </a:prstGeom>
        </p:spPr>
      </p:pic>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p:cNvSpPr>
          <p:nvPr>
            <p:ph type="title"/>
          </p:nvPr>
        </p:nvSpPr>
        <p:spPr>
          <a:xfrm>
            <a:off x="635000" y="274380"/>
            <a:ext cx="23114000" cy="2006601"/>
          </a:xfrm>
          <a:prstGeom prst="rect">
            <a:avLst/>
          </a:prstGeom>
        </p:spPr>
        <p:txBody>
          <a:bodyPr/>
          <a:lstStyle/>
          <a:p>
            <a:r>
              <a:t>Code Systems</a:t>
            </a:r>
          </a:p>
        </p:txBody>
      </p:sp>
      <p:sp>
        <p:nvSpPr>
          <p:cNvPr id="260" name="Shape 260"/>
          <p:cNvSpPr/>
          <p:nvPr/>
        </p:nvSpPr>
        <p:spPr>
          <a:xfrm>
            <a:off x="917972" y="12669903"/>
            <a:ext cx="8822928"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http://hl7.org/fhir/datatypes.html#codesystem</a:t>
            </a:r>
            <a:endParaRPr u="sng" dirty="0">
              <a:hlinkClick r:id="rId3"/>
            </a:endParaRPr>
          </a:p>
        </p:txBody>
      </p:sp>
      <p:pic>
        <p:nvPicPr>
          <p:cNvPr id="3" name="Picture 2">
            <a:extLst>
              <a:ext uri="{FF2B5EF4-FFF2-40B4-BE49-F238E27FC236}">
                <a16:creationId xmlns:a16="http://schemas.microsoft.com/office/drawing/2014/main" id="{06956BF1-88A3-422C-9EEC-C6167CFF291A}"/>
              </a:ext>
            </a:extLst>
          </p:cNvPr>
          <p:cNvPicPr>
            <a:picLocks noChangeAspect="1"/>
          </p:cNvPicPr>
          <p:nvPr/>
        </p:nvPicPr>
        <p:blipFill>
          <a:blip r:embed="rId5"/>
          <a:stretch>
            <a:fillRect/>
          </a:stretch>
        </p:blipFill>
        <p:spPr>
          <a:xfrm>
            <a:off x="0" y="3390901"/>
            <a:ext cx="24250650" cy="5105399"/>
          </a:xfrm>
          <a:prstGeom prst="rect">
            <a:avLst/>
          </a:prstGeom>
        </p:spPr>
      </p:pic>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p:cNvSpPr>
          <p:nvPr>
            <p:ph type="title"/>
          </p:nvPr>
        </p:nvSpPr>
        <p:spPr>
          <a:prstGeom prst="rect">
            <a:avLst/>
          </a:prstGeom>
        </p:spPr>
        <p:txBody>
          <a:bodyPr/>
          <a:lstStyle/>
          <a:p>
            <a:r>
              <a:t>Formats</a:t>
            </a:r>
          </a:p>
        </p:txBody>
      </p:sp>
      <p:sp>
        <p:nvSpPr>
          <p:cNvPr id="266" name="Shape 266"/>
          <p:cNvSpPr>
            <a:spLocks noGrp="1"/>
          </p:cNvSpPr>
          <p:nvPr>
            <p:ph type="body" idx="1"/>
          </p:nvPr>
        </p:nvSpPr>
        <p:spPr>
          <a:xfrm>
            <a:off x="1689100" y="9277350"/>
            <a:ext cx="21005800" cy="3143250"/>
          </a:xfrm>
          <a:prstGeom prst="rect">
            <a:avLst/>
          </a:prstGeom>
        </p:spPr>
        <p:txBody>
          <a:bodyPr/>
          <a:lstStyle/>
          <a:p>
            <a:pPr>
              <a:spcBef>
                <a:spcPts val="0"/>
              </a:spcBef>
            </a:pPr>
            <a:r>
              <a:rPr dirty="0"/>
              <a:t>JSON</a:t>
            </a:r>
            <a:r>
              <a:rPr lang="en-US" dirty="0"/>
              <a:t>, </a:t>
            </a:r>
            <a:r>
              <a:rPr dirty="0"/>
              <a:t>XML</a:t>
            </a:r>
            <a:r>
              <a:rPr lang="en-US" dirty="0"/>
              <a:t>, or RDF</a:t>
            </a:r>
            <a:endParaRPr dirty="0"/>
          </a:p>
          <a:p>
            <a:pPr>
              <a:spcBef>
                <a:spcPts val="0"/>
              </a:spcBef>
            </a:pPr>
            <a:r>
              <a:rPr dirty="0"/>
              <a:t>Via Accept or Content-Type headers</a:t>
            </a:r>
          </a:p>
          <a:p>
            <a:pPr>
              <a:spcBef>
                <a:spcPts val="0"/>
              </a:spcBef>
            </a:pPr>
            <a:r>
              <a:rPr dirty="0"/>
              <a:t>Via _format parameter</a:t>
            </a:r>
          </a:p>
        </p:txBody>
      </p:sp>
      <p:sp>
        <p:nvSpPr>
          <p:cNvPr id="267" name="Shape 267"/>
          <p:cNvSpPr/>
          <p:nvPr/>
        </p:nvSpPr>
        <p:spPr>
          <a:xfrm>
            <a:off x="180428" y="12864585"/>
            <a:ext cx="759983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spcBef>
                <a:spcPts val="5900"/>
              </a:spcBef>
              <a:defRPr sz="3500" u="sng">
                <a:hlinkClick r:id="rId2"/>
              </a:defRPr>
            </a:lvl1pPr>
          </a:lstStyle>
          <a:p>
            <a:pPr>
              <a:defRPr u="none"/>
            </a:pPr>
            <a:r>
              <a:rPr lang="en-US" u="sng" dirty="0">
                <a:hlinkClick r:id="rId3"/>
              </a:rPr>
              <a:t>https://hl7.org/fhir/http.html#mime-type</a:t>
            </a:r>
            <a:endParaRPr u="sng" dirty="0">
              <a:hlinkClick r:id="rId2"/>
            </a:endParaRPr>
          </a:p>
        </p:txBody>
      </p:sp>
      <p:pic>
        <p:nvPicPr>
          <p:cNvPr id="3" name="Picture 2">
            <a:extLst>
              <a:ext uri="{FF2B5EF4-FFF2-40B4-BE49-F238E27FC236}">
                <a16:creationId xmlns:a16="http://schemas.microsoft.com/office/drawing/2014/main" id="{CBB4776B-A744-4D2A-9DB1-E0A5FAE7B6D5}"/>
              </a:ext>
            </a:extLst>
          </p:cNvPr>
          <p:cNvPicPr>
            <a:picLocks noChangeAspect="1"/>
          </p:cNvPicPr>
          <p:nvPr/>
        </p:nvPicPr>
        <p:blipFill>
          <a:blip r:embed="rId4"/>
          <a:stretch>
            <a:fillRect/>
          </a:stretch>
        </p:blipFill>
        <p:spPr>
          <a:xfrm>
            <a:off x="1689100" y="3061732"/>
            <a:ext cx="18633487" cy="6215618"/>
          </a:xfrm>
          <a:prstGeom prst="rect">
            <a:avLst/>
          </a:prstGeom>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6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6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26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26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 grpId="0" build="p" bldLvl="5"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69" name="Shape 269"/>
          <p:cNvSpPr/>
          <p:nvPr/>
        </p:nvSpPr>
        <p:spPr>
          <a:xfrm>
            <a:off x="9112023" y="6197599"/>
            <a:ext cx="6413954"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Resources</a:t>
            </a:r>
          </a:p>
        </p:txBody>
      </p:sp>
      <p:sp>
        <p:nvSpPr>
          <p:cNvPr id="270" name="Shape 270"/>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p:cNvSpPr>
          <p:nvPr>
            <p:ph type="body" idx="1"/>
          </p:nvPr>
        </p:nvSpPr>
        <p:spPr>
          <a:prstGeom prst="rect">
            <a:avLst/>
          </a:prstGeom>
        </p:spPr>
        <p:txBody>
          <a:bodyPr/>
          <a:lstStyle/>
          <a:p>
            <a:r>
              <a:rPr dirty="0"/>
              <a:t>Patient, Condition, </a:t>
            </a:r>
            <a:r>
              <a:rPr dirty="0" err="1"/>
              <a:t>Medication</a:t>
            </a:r>
            <a:r>
              <a:rPr lang="en-US" dirty="0" err="1"/>
              <a:t>Request</a:t>
            </a:r>
            <a:r>
              <a:rPr dirty="0"/>
              <a:t>…</a:t>
            </a:r>
          </a:p>
          <a:p>
            <a:r>
              <a:rPr dirty="0"/>
              <a:t>All resources have metadata</a:t>
            </a:r>
          </a:p>
          <a:p>
            <a:r>
              <a:rPr dirty="0"/>
              <a:t>All resources have narrative</a:t>
            </a:r>
          </a:p>
          <a:p>
            <a:r>
              <a:rPr dirty="0"/>
              <a:t>Structured data items</a:t>
            </a:r>
          </a:p>
          <a:p>
            <a:r>
              <a:rPr dirty="0"/>
              <a:t>[base]/[Resource] (case sensitive)</a:t>
            </a:r>
          </a:p>
          <a:p>
            <a:pPr lvl="1"/>
            <a:r>
              <a:rPr dirty="0"/>
              <a:t>[base]/Patient</a:t>
            </a:r>
          </a:p>
        </p:txBody>
      </p:sp>
      <p:sp>
        <p:nvSpPr>
          <p:cNvPr id="255" name="Shape 255"/>
          <p:cNvSpPr/>
          <p:nvPr/>
        </p:nvSpPr>
        <p:spPr>
          <a:xfrm>
            <a:off x="901786" y="12742909"/>
            <a:ext cx="6275757"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https://hl7.org/fhir/resource.html</a:t>
            </a:r>
            <a:endParaRPr u="sng" dirty="0">
              <a:hlinkClick r:id="rId2"/>
            </a:endParaRPr>
          </a:p>
        </p:txBody>
      </p:sp>
      <p:sp>
        <p:nvSpPr>
          <p:cNvPr id="7" name="Shape 272">
            <a:extLst>
              <a:ext uri="{FF2B5EF4-FFF2-40B4-BE49-F238E27FC236}">
                <a16:creationId xmlns:a16="http://schemas.microsoft.com/office/drawing/2014/main" id="{4B7364F5-D993-41D5-AB19-E058D6551D23}"/>
              </a:ext>
            </a:extLst>
          </p:cNvPr>
          <p:cNvSpPr>
            <a:spLocks noGrp="1"/>
          </p:cNvSpPr>
          <p:nvPr>
            <p:ph type="title"/>
          </p:nvPr>
        </p:nvSpPr>
        <p:spPr>
          <a:xfrm>
            <a:off x="1689100" y="952500"/>
            <a:ext cx="21005800" cy="2286000"/>
          </a:xfrm>
          <a:prstGeom prst="rect">
            <a:avLst/>
          </a:prstGeom>
        </p:spPr>
        <p:txBody>
          <a:bodyPr>
            <a:noAutofit/>
          </a:bodyPr>
          <a:lstStyle/>
          <a:p>
            <a:r>
              <a:rPr lang="en-US" b="0" dirty="0">
                <a:solidFill>
                  <a:schemeClr val="tx1"/>
                </a:solidFill>
                <a:latin typeface="+mn-lt"/>
              </a:rPr>
              <a:t>Resources</a:t>
            </a:r>
            <a:endParaRPr b="0" dirty="0">
              <a:latin typeface="+mn-lt"/>
            </a:endParaRP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p:cNvSpPr>
          <p:nvPr>
            <p:ph type="title"/>
          </p:nvPr>
        </p:nvSpPr>
        <p:spPr>
          <a:prstGeom prst="rect">
            <a:avLst/>
          </a:prstGeom>
        </p:spPr>
        <p:txBody>
          <a:bodyPr/>
          <a:lstStyle/>
          <a:p>
            <a:r>
              <a:rPr dirty="0"/>
              <a:t>FHIR Deep Dive</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p:nvPr/>
        </p:nvSpPr>
        <p:spPr>
          <a:xfrm>
            <a:off x="917444" y="12913255"/>
            <a:ext cx="6585136"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http://hl7.org/fhir/resourcelist.html</a:t>
            </a:r>
            <a:endParaRPr u="sng" dirty="0">
              <a:hlinkClick r:id="rId3"/>
            </a:endParaRPr>
          </a:p>
        </p:txBody>
      </p:sp>
      <p:pic>
        <p:nvPicPr>
          <p:cNvPr id="4" name="Picture 3">
            <a:extLst>
              <a:ext uri="{FF2B5EF4-FFF2-40B4-BE49-F238E27FC236}">
                <a16:creationId xmlns:a16="http://schemas.microsoft.com/office/drawing/2014/main" id="{6517CC14-EC0E-252F-BA31-73BD388F31A8}"/>
              </a:ext>
            </a:extLst>
          </p:cNvPr>
          <p:cNvPicPr>
            <a:picLocks noChangeAspect="1"/>
          </p:cNvPicPr>
          <p:nvPr/>
        </p:nvPicPr>
        <p:blipFill>
          <a:blip r:embed="rId5"/>
          <a:stretch>
            <a:fillRect/>
          </a:stretch>
        </p:blipFill>
        <p:spPr>
          <a:xfrm>
            <a:off x="9005226" y="265162"/>
            <a:ext cx="13894439" cy="13185676"/>
          </a:xfrm>
          <a:prstGeom prst="rect">
            <a:avLst/>
          </a:prstGeom>
        </p:spPr>
      </p:pic>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p:cNvSpPr>
          <p:nvPr>
            <p:ph type="title"/>
          </p:nvPr>
        </p:nvSpPr>
        <p:spPr>
          <a:prstGeom prst="rect">
            <a:avLst/>
          </a:prstGeom>
        </p:spPr>
        <p:txBody>
          <a:bodyPr/>
          <a:lstStyle/>
          <a:p>
            <a:r>
              <a:t>Maturity Levels</a:t>
            </a:r>
          </a:p>
        </p:txBody>
      </p:sp>
      <p:sp>
        <p:nvSpPr>
          <p:cNvPr id="282" name="Shape 282"/>
          <p:cNvSpPr>
            <a:spLocks noGrp="1"/>
          </p:cNvSpPr>
          <p:nvPr>
            <p:ph type="body" idx="1"/>
          </p:nvPr>
        </p:nvSpPr>
        <p:spPr>
          <a:prstGeom prst="rect">
            <a:avLst/>
          </a:prstGeom>
        </p:spPr>
        <p:txBody>
          <a:bodyPr/>
          <a:lstStyle/>
          <a:p>
            <a:r>
              <a:rPr dirty="0"/>
              <a:t>Risk for change</a:t>
            </a:r>
          </a:p>
          <a:p>
            <a:r>
              <a:rPr dirty="0"/>
              <a:t>Lower number, highest risk</a:t>
            </a:r>
          </a:p>
          <a:p>
            <a:r>
              <a:rPr dirty="0"/>
              <a:t>0-5</a:t>
            </a:r>
            <a:r>
              <a:rPr lang="en-US" dirty="0"/>
              <a:t> or (N)</a:t>
            </a:r>
            <a:r>
              <a:rPr lang="en-US" dirty="0" err="1"/>
              <a:t>ormative</a:t>
            </a:r>
            <a:endParaRPr dirty="0"/>
          </a:p>
        </p:txBody>
      </p:sp>
      <p:sp>
        <p:nvSpPr>
          <p:cNvPr id="283" name="Shape 283"/>
          <p:cNvSpPr/>
          <p:nvPr/>
        </p:nvSpPr>
        <p:spPr>
          <a:xfrm>
            <a:off x="882802" y="12888920"/>
            <a:ext cx="796852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https://hl7.org/fhir/versions.html#maturity</a:t>
            </a:r>
            <a:endParaRPr u="sng" dirty="0">
              <a:hlinkClick r:id="rId3"/>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82">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8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28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28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2" grpId="0" build="p" bldLvl="5"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87" name="Shape 287"/>
          <p:cNvSpPr/>
          <p:nvPr/>
        </p:nvSpPr>
        <p:spPr>
          <a:xfrm>
            <a:off x="5805502" y="6197599"/>
            <a:ext cx="13026995"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Terminology Bindings</a:t>
            </a:r>
          </a:p>
        </p:txBody>
      </p:sp>
      <p:sp>
        <p:nvSpPr>
          <p:cNvPr id="288" name="Shape 288"/>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a:spLocks noGrp="1"/>
          </p:cNvSpPr>
          <p:nvPr>
            <p:ph type="title"/>
          </p:nvPr>
        </p:nvSpPr>
        <p:spPr>
          <a:xfrm>
            <a:off x="635000" y="323051"/>
            <a:ext cx="23114000" cy="2006601"/>
          </a:xfrm>
          <a:prstGeom prst="rect">
            <a:avLst/>
          </a:prstGeom>
        </p:spPr>
        <p:txBody>
          <a:bodyPr/>
          <a:lstStyle/>
          <a:p>
            <a:r>
              <a:t>Terminology Bindings</a:t>
            </a:r>
          </a:p>
        </p:txBody>
      </p:sp>
      <p:sp>
        <p:nvSpPr>
          <p:cNvPr id="291" name="Shape 291"/>
          <p:cNvSpPr/>
          <p:nvPr/>
        </p:nvSpPr>
        <p:spPr>
          <a:xfrm>
            <a:off x="701853" y="12937592"/>
            <a:ext cx="648094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https://hl7.org/fhir/patient.html#tx</a:t>
            </a:r>
            <a:endParaRPr u="sng" dirty="0">
              <a:hlinkClick r:id="rId2"/>
            </a:endParaRPr>
          </a:p>
        </p:txBody>
      </p:sp>
      <p:pic>
        <p:nvPicPr>
          <p:cNvPr id="3" name="Picture 2">
            <a:extLst>
              <a:ext uri="{FF2B5EF4-FFF2-40B4-BE49-F238E27FC236}">
                <a16:creationId xmlns:a16="http://schemas.microsoft.com/office/drawing/2014/main" id="{A698D791-45FB-4C5A-A8AF-7A160DC86E28}"/>
              </a:ext>
            </a:extLst>
          </p:cNvPr>
          <p:cNvPicPr>
            <a:picLocks noChangeAspect="1"/>
          </p:cNvPicPr>
          <p:nvPr/>
        </p:nvPicPr>
        <p:blipFill>
          <a:blip r:embed="rId4"/>
          <a:stretch>
            <a:fillRect/>
          </a:stretch>
        </p:blipFill>
        <p:spPr>
          <a:xfrm>
            <a:off x="1153698" y="3315394"/>
            <a:ext cx="22076604" cy="4710310"/>
          </a:xfrm>
          <a:prstGeom prst="rect">
            <a:avLst/>
          </a:prstGeom>
        </p:spPr>
      </p:pic>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Shape 294"/>
          <p:cNvSpPr>
            <a:spLocks noGrp="1"/>
          </p:cNvSpPr>
          <p:nvPr>
            <p:ph type="title"/>
          </p:nvPr>
        </p:nvSpPr>
        <p:spPr>
          <a:prstGeom prst="rect">
            <a:avLst/>
          </a:prstGeom>
        </p:spPr>
        <p:txBody>
          <a:bodyPr/>
          <a:lstStyle/>
          <a:p>
            <a:r>
              <a:t>Type/Binding Strength</a:t>
            </a:r>
          </a:p>
        </p:txBody>
      </p:sp>
      <p:sp>
        <p:nvSpPr>
          <p:cNvPr id="295" name="Shape 295"/>
          <p:cNvSpPr/>
          <p:nvPr/>
        </p:nvSpPr>
        <p:spPr>
          <a:xfrm>
            <a:off x="840228" y="12840250"/>
            <a:ext cx="8978419"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https://hl7.org/fhir/terminologies.html#strength</a:t>
            </a:r>
            <a:endParaRPr u="sng" dirty="0">
              <a:hlinkClick r:id="rId3"/>
            </a:endParaRPr>
          </a:p>
        </p:txBody>
      </p:sp>
      <p:pic>
        <p:nvPicPr>
          <p:cNvPr id="3" name="Picture 2">
            <a:extLst>
              <a:ext uri="{FF2B5EF4-FFF2-40B4-BE49-F238E27FC236}">
                <a16:creationId xmlns:a16="http://schemas.microsoft.com/office/drawing/2014/main" id="{17437AA3-EF88-4BC3-BD40-1B05FAEBC9D2}"/>
              </a:ext>
            </a:extLst>
          </p:cNvPr>
          <p:cNvPicPr>
            <a:picLocks noChangeAspect="1"/>
          </p:cNvPicPr>
          <p:nvPr/>
        </p:nvPicPr>
        <p:blipFill>
          <a:blip r:embed="rId5"/>
          <a:stretch>
            <a:fillRect/>
          </a:stretch>
        </p:blipFill>
        <p:spPr>
          <a:xfrm>
            <a:off x="642008" y="3238500"/>
            <a:ext cx="23013955" cy="4876800"/>
          </a:xfrm>
          <a:prstGeom prst="rect">
            <a:avLst/>
          </a:prstGeom>
        </p:spPr>
      </p:pic>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p:nvPr/>
        </p:nvSpPr>
        <p:spPr>
          <a:xfrm>
            <a:off x="316882" y="12861031"/>
            <a:ext cx="17014273"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https://fhir.cerner.com/millennium/r4/clinical/summary/condition/#terminology-bindings</a:t>
            </a:r>
            <a:endParaRPr u="sng" dirty="0">
              <a:hlinkClick r:id="rId3"/>
            </a:endParaRPr>
          </a:p>
        </p:txBody>
      </p:sp>
      <p:pic>
        <p:nvPicPr>
          <p:cNvPr id="4" name="Picture 3">
            <a:extLst>
              <a:ext uri="{FF2B5EF4-FFF2-40B4-BE49-F238E27FC236}">
                <a16:creationId xmlns:a16="http://schemas.microsoft.com/office/drawing/2014/main" id="{BCE36E6E-0295-40ED-B0E2-8DE1B2C57390}"/>
              </a:ext>
            </a:extLst>
          </p:cNvPr>
          <p:cNvPicPr>
            <a:picLocks noChangeAspect="1"/>
          </p:cNvPicPr>
          <p:nvPr/>
        </p:nvPicPr>
        <p:blipFill>
          <a:blip r:embed="rId5"/>
          <a:stretch>
            <a:fillRect/>
          </a:stretch>
        </p:blipFill>
        <p:spPr>
          <a:xfrm>
            <a:off x="6972204" y="589956"/>
            <a:ext cx="10439591" cy="11640143"/>
          </a:xfrm>
          <a:prstGeom prst="rect">
            <a:avLst/>
          </a:prstGeom>
        </p:spPr>
      </p:pic>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05" name="Shape 305"/>
          <p:cNvSpPr/>
          <p:nvPr/>
        </p:nvSpPr>
        <p:spPr>
          <a:xfrm>
            <a:off x="9591129" y="6197599"/>
            <a:ext cx="545574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Narrative</a:t>
            </a:r>
          </a:p>
        </p:txBody>
      </p:sp>
      <p:sp>
        <p:nvSpPr>
          <p:cNvPr id="306" name="Shape 30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Shape 308"/>
          <p:cNvSpPr/>
          <p:nvPr/>
        </p:nvSpPr>
        <p:spPr>
          <a:xfrm>
            <a:off x="732120" y="12961927"/>
            <a:ext cx="8269892"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https://hl7.org/fhir/narrative.html#Narrative</a:t>
            </a:r>
            <a:endParaRPr u="sng" dirty="0">
              <a:hlinkClick r:id="rId3"/>
            </a:endParaRPr>
          </a:p>
        </p:txBody>
      </p:sp>
      <p:sp>
        <p:nvSpPr>
          <p:cNvPr id="309" name="Shape 309"/>
          <p:cNvSpPr/>
          <p:nvPr/>
        </p:nvSpPr>
        <p:spPr>
          <a:xfrm>
            <a:off x="546194" y="4140190"/>
            <a:ext cx="21972181" cy="543562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r>
              <a:t>“</a:t>
            </a:r>
            <a:r>
              <a:rPr i="1"/>
              <a:t>Any resource that is a domain resource (almost all types of resource) may include a </a:t>
            </a:r>
            <a:r>
              <a:rPr b="1" i="1">
                <a:latin typeface="+mj-lt"/>
                <a:ea typeface="+mj-ea"/>
                <a:cs typeface="+mj-cs"/>
                <a:sym typeface="Helvetica"/>
              </a:rPr>
              <a:t>human-readable</a:t>
            </a:r>
            <a:r>
              <a:rPr i="1"/>
              <a:t> narrative that contains a summary of the resource, and may be used to represent the content of the resource to a human. If narrative is present, it SHALL reflect all content needed for a human to </a:t>
            </a:r>
            <a:r>
              <a:rPr b="1" i="1">
                <a:latin typeface="+mj-lt"/>
                <a:ea typeface="+mj-ea"/>
                <a:cs typeface="+mj-cs"/>
                <a:sym typeface="Helvetica"/>
              </a:rPr>
              <a:t>understand the essential clinical and business information</a:t>
            </a:r>
            <a:r>
              <a:rPr i="1"/>
              <a:t> otherwise encoded within the resource. Resource definitions may define what content should be represented in the narrative to ensure clinical safety.</a:t>
            </a:r>
            <a:r>
              <a:t>”</a:t>
            </a:r>
          </a:p>
        </p:txBody>
      </p:sp>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Shape 313"/>
          <p:cNvSpPr>
            <a:spLocks noGrp="1"/>
          </p:cNvSpPr>
          <p:nvPr>
            <p:ph type="body" idx="1"/>
          </p:nvPr>
        </p:nvSpPr>
        <p:spPr>
          <a:prstGeom prst="rect">
            <a:avLst/>
          </a:prstGeom>
        </p:spPr>
        <p:txBody>
          <a:bodyPr>
            <a:normAutofit fontScale="92500"/>
          </a:bodyPr>
          <a:lstStyle/>
          <a:p>
            <a:pPr marL="0" indent="0" defTabSz="808990">
              <a:spcBef>
                <a:spcPts val="5700"/>
              </a:spcBef>
              <a:buSzTx/>
              <a:buNone/>
              <a:defRPr sz="5096">
                <a:latin typeface="Courier"/>
                <a:ea typeface="Courier"/>
                <a:cs typeface="Courier"/>
                <a:sym typeface="Courier"/>
              </a:defRPr>
            </a:pPr>
            <a:r>
              <a:t>…”text”: {</a:t>
            </a:r>
          </a:p>
          <a:p>
            <a:pPr marL="0" indent="0" defTabSz="808990">
              <a:spcBef>
                <a:spcPts val="5700"/>
              </a:spcBef>
              <a:buSzTx/>
              <a:buNone/>
              <a:defRPr sz="5096">
                <a:latin typeface="Courier"/>
                <a:ea typeface="Courier"/>
                <a:cs typeface="Courier"/>
                <a:sym typeface="Courier"/>
              </a:defRPr>
            </a:pPr>
            <a:r>
              <a:t>    "status": "generated",</a:t>
            </a:r>
          </a:p>
          <a:p>
            <a:pPr marL="0" indent="0" defTabSz="808990">
              <a:spcBef>
                <a:spcPts val="5700"/>
              </a:spcBef>
              <a:buSzTx/>
              <a:buNone/>
              <a:defRPr sz="5096">
                <a:latin typeface="Courier"/>
                <a:ea typeface="Courier"/>
                <a:cs typeface="Courier"/>
                <a:sym typeface="Courier"/>
              </a:defRPr>
            </a:pPr>
            <a:r>
              <a:t>    "div": "&lt;div&gt;&lt;table&gt;&lt;tbody&gt;&lt;tr&gt;&lt;td&gt;Name&lt;/td&gt;&lt;td&gt;Peter James              &lt;b&gt;Chalmers&lt;/b&gt; (&amp;quot;Jim&amp;quot;)&lt;/td&gt;&lt;/tr&gt;&lt;tr&gt;&lt;td&gt;Address&lt;/td&gt;&lt;td&gt;534 Erewhon, Pleasantville, Vic, 3999&lt;/td&gt;&lt;/tr&gt;&lt;tr&gt;&lt;td&gt;Contacts&lt;/td&gt;&lt;td&gt;Home: unknown. Work: (03) 5555 6473&lt;/td&gt;&lt;/tr&gt;&lt;tr&gt;&lt;td&gt;Id&lt;/td&gt;&lt;td&gt;MRN: 12345 (Acme Healthcare)&lt;/td&gt;&lt;/tr&gt;&lt;/tbody&gt;&lt;/table&gt;&lt;/div&gt;"</a:t>
            </a:r>
          </a:p>
          <a:p>
            <a:pPr marL="0" indent="0" defTabSz="808990">
              <a:spcBef>
                <a:spcPts val="5700"/>
              </a:spcBef>
              <a:buSzTx/>
              <a:buNone/>
              <a:defRPr sz="5096">
                <a:latin typeface="Courier"/>
                <a:ea typeface="Courier"/>
                <a:cs typeface="Courier"/>
                <a:sym typeface="Courier"/>
              </a:defRPr>
            </a:pPr>
            <a:r>
              <a:t>  }…</a:t>
            </a:r>
          </a:p>
        </p:txBody>
      </p: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5" name="pasted-image.png"/>
          <p:cNvPicPr>
            <a:picLocks noChangeAspect="1"/>
          </p:cNvPicPr>
          <p:nvPr/>
        </p:nvPicPr>
        <p:blipFill>
          <a:blip r:embed="rId2"/>
          <a:stretch>
            <a:fillRect/>
          </a:stretch>
        </p:blipFill>
        <p:spPr>
          <a:xfrm>
            <a:off x="4713544" y="4544223"/>
            <a:ext cx="14956912" cy="4627554"/>
          </a:xfrm>
          <a:prstGeom prst="rect">
            <a:avLst/>
          </a:prstGeom>
          <a:ln w="12700">
            <a:miter lim="400000"/>
          </a:ln>
        </p:spPr>
      </p:pic>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166" name="Shape 166"/>
          <p:cNvSpPr/>
          <p:nvPr/>
        </p:nvSpPr>
        <p:spPr>
          <a:xfrm>
            <a:off x="2543193" y="6197599"/>
            <a:ext cx="19551614"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defRPr sz="9700" b="1">
                <a:solidFill>
                  <a:srgbClr val="FFFFFF"/>
                </a:solidFill>
                <a:latin typeface="+mj-lt"/>
                <a:ea typeface="+mj-ea"/>
                <a:cs typeface="+mj-cs"/>
                <a:sym typeface="Helvetica"/>
              </a:defRPr>
            </a:pPr>
            <a:r>
              <a:rPr dirty="0"/>
              <a:t> Getting Started: HL7 Community</a:t>
            </a:r>
          </a:p>
        </p:txBody>
      </p:sp>
      <p:sp>
        <p:nvSpPr>
          <p:cNvPr id="167" name="Shape 167"/>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Shape 317"/>
          <p:cNvSpPr>
            <a:spLocks noGrp="1"/>
          </p:cNvSpPr>
          <p:nvPr>
            <p:ph type="title"/>
          </p:nvPr>
        </p:nvSpPr>
        <p:spPr>
          <a:prstGeom prst="rect">
            <a:avLst/>
          </a:prstGeom>
        </p:spPr>
        <p:txBody>
          <a:bodyPr/>
          <a:lstStyle/>
          <a:p>
            <a:r>
              <a:t>Exercise 1</a:t>
            </a:r>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Shape 319"/>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1</a:t>
            </a:r>
          </a:p>
        </p:txBody>
      </p:sp>
      <p:sp>
        <p:nvSpPr>
          <p:cNvPr id="320" name="Shape 320"/>
          <p:cNvSpPr>
            <a:spLocks noGrp="1"/>
          </p:cNvSpPr>
          <p:nvPr>
            <p:ph type="body" idx="4294967295"/>
          </p:nvPr>
        </p:nvSpPr>
        <p:spPr>
          <a:prstGeom prst="rect">
            <a:avLst/>
          </a:prstGeom>
        </p:spPr>
        <p:txBody>
          <a:bodyPr/>
          <a:lstStyle/>
          <a:p>
            <a:r>
              <a:rPr dirty="0"/>
              <a:t>Identify the FMM (maturity model) of the Following resources for </a:t>
            </a:r>
            <a:r>
              <a:rPr lang="en-US" dirty="0"/>
              <a:t>R4</a:t>
            </a:r>
            <a:r>
              <a:rPr dirty="0"/>
              <a:t>:</a:t>
            </a:r>
          </a:p>
          <a:p>
            <a:pPr lvl="1"/>
            <a:r>
              <a:rPr dirty="0"/>
              <a:t>Patient</a:t>
            </a:r>
          </a:p>
          <a:p>
            <a:pPr lvl="1"/>
            <a:r>
              <a:rPr dirty="0"/>
              <a:t>Condition</a:t>
            </a:r>
          </a:p>
          <a:p>
            <a:pPr lvl="1"/>
            <a:r>
              <a:rPr dirty="0"/>
              <a:t>Observation</a:t>
            </a:r>
          </a:p>
          <a:p>
            <a:pPr lvl="1"/>
            <a:r>
              <a:rPr dirty="0"/>
              <a:t>Coverage</a:t>
            </a:r>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1: Answer</a:t>
            </a:r>
          </a:p>
        </p:txBody>
      </p:sp>
      <p:sp>
        <p:nvSpPr>
          <p:cNvPr id="323" name="Shape 323"/>
          <p:cNvSpPr>
            <a:spLocks noGrp="1"/>
          </p:cNvSpPr>
          <p:nvPr>
            <p:ph type="body" idx="4294967295"/>
          </p:nvPr>
        </p:nvSpPr>
        <p:spPr>
          <a:prstGeom prst="rect">
            <a:avLst/>
          </a:prstGeom>
        </p:spPr>
        <p:txBody>
          <a:bodyPr/>
          <a:lstStyle/>
          <a:p>
            <a:r>
              <a:rPr dirty="0"/>
              <a:t>Identify the FMM (maturity model) of the Following resources for </a:t>
            </a:r>
            <a:r>
              <a:rPr lang="en-US" dirty="0"/>
              <a:t>R4</a:t>
            </a:r>
            <a:r>
              <a:rPr dirty="0"/>
              <a:t>: </a:t>
            </a:r>
            <a:r>
              <a:rPr lang="en-US" u="sng" dirty="0">
                <a:hlinkClick r:id="rId2"/>
              </a:rPr>
              <a:t>https://hl7.org/fhir/R4/resourcelist.html</a:t>
            </a:r>
            <a:endParaRPr u="sng" dirty="0">
              <a:hlinkClick r:id="rId3"/>
            </a:endParaRPr>
          </a:p>
          <a:p>
            <a:pPr lvl="1"/>
            <a:r>
              <a:rPr dirty="0"/>
              <a:t>Patient: </a:t>
            </a:r>
            <a:r>
              <a:rPr lang="en-US" dirty="0"/>
              <a:t>N</a:t>
            </a:r>
            <a:endParaRPr dirty="0"/>
          </a:p>
          <a:p>
            <a:pPr lvl="1"/>
            <a:r>
              <a:rPr dirty="0"/>
              <a:t>Condition: </a:t>
            </a:r>
            <a:r>
              <a:rPr lang="en-US" dirty="0"/>
              <a:t>3</a:t>
            </a:r>
            <a:endParaRPr dirty="0"/>
          </a:p>
          <a:p>
            <a:pPr lvl="1"/>
            <a:r>
              <a:rPr dirty="0"/>
              <a:t>Observation: </a:t>
            </a:r>
            <a:r>
              <a:rPr lang="en-US" dirty="0"/>
              <a:t>N</a:t>
            </a:r>
            <a:endParaRPr dirty="0"/>
          </a:p>
          <a:p>
            <a:pPr lvl="1"/>
            <a:r>
              <a:rPr dirty="0"/>
              <a:t>Coverage: </a:t>
            </a:r>
            <a:r>
              <a:rPr lang="en-US" dirty="0"/>
              <a:t>2</a:t>
            </a:r>
            <a:endParaRPr dirty="0"/>
          </a:p>
        </p:txBody>
      </p:sp>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Shape 325"/>
          <p:cNvSpPr>
            <a:spLocks noGrp="1"/>
          </p:cNvSpPr>
          <p:nvPr>
            <p:ph type="title"/>
          </p:nvPr>
        </p:nvSpPr>
        <p:spPr>
          <a:prstGeom prst="rect">
            <a:avLst/>
          </a:prstGeom>
        </p:spPr>
        <p:txBody>
          <a:bodyPr/>
          <a:lstStyle/>
          <a:p>
            <a:r>
              <a:t>Exercise 2</a:t>
            </a:r>
          </a:p>
        </p:txBody>
      </p:sp>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Shape 327"/>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2</a:t>
            </a:r>
          </a:p>
        </p:txBody>
      </p:sp>
      <p:sp>
        <p:nvSpPr>
          <p:cNvPr id="328" name="Shape 328"/>
          <p:cNvSpPr>
            <a:spLocks noGrp="1"/>
          </p:cNvSpPr>
          <p:nvPr>
            <p:ph type="body" idx="4294967295"/>
          </p:nvPr>
        </p:nvSpPr>
        <p:spPr>
          <a:prstGeom prst="rect">
            <a:avLst/>
          </a:prstGeom>
        </p:spPr>
        <p:txBody>
          <a:bodyPr/>
          <a:lstStyle/>
          <a:p>
            <a:r>
              <a:rPr dirty="0"/>
              <a:t>Find out what resources are available in Millennium’s HL7 FHIR </a:t>
            </a:r>
            <a:r>
              <a:rPr lang="en-US" dirty="0">
                <a:hlinkClick r:id="rId2"/>
              </a:rPr>
              <a:t>R4</a:t>
            </a:r>
            <a:r>
              <a:rPr lang="en-US" dirty="0"/>
              <a:t> </a:t>
            </a:r>
            <a:r>
              <a:rPr dirty="0"/>
              <a:t>implementation that are not in the </a:t>
            </a:r>
            <a:r>
              <a:rPr lang="en-US" dirty="0">
                <a:hlinkClick r:id="rId3"/>
              </a:rPr>
              <a:t>DSTU2</a:t>
            </a:r>
            <a:r>
              <a:rPr dirty="0"/>
              <a:t> implementation.</a:t>
            </a:r>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2: Answer</a:t>
            </a:r>
          </a:p>
        </p:txBody>
      </p:sp>
      <p:sp>
        <p:nvSpPr>
          <p:cNvPr id="331" name="Shape 331"/>
          <p:cNvSpPr>
            <a:spLocks noGrp="1"/>
          </p:cNvSpPr>
          <p:nvPr>
            <p:ph type="body" sz="quarter" idx="4294967295"/>
          </p:nvPr>
        </p:nvSpPr>
        <p:spPr>
          <a:xfrm>
            <a:off x="2443495" y="3238500"/>
            <a:ext cx="7039888" cy="9207500"/>
          </a:xfrm>
          <a:prstGeom prst="rect">
            <a:avLst/>
          </a:prstGeom>
        </p:spPr>
        <p:txBody>
          <a:bodyPr/>
          <a:lstStyle/>
          <a:p>
            <a:r>
              <a:rPr lang="en-US" dirty="0" err="1"/>
              <a:t>PractitionerRole</a:t>
            </a:r>
            <a:endParaRPr dirty="0"/>
          </a:p>
          <a:p>
            <a:r>
              <a:rPr lang="en-US" dirty="0" err="1"/>
              <a:t>CareTeam</a:t>
            </a:r>
            <a:endParaRPr dirty="0"/>
          </a:p>
          <a:p>
            <a:r>
              <a:rPr lang="en-US" dirty="0" err="1"/>
              <a:t>BodyStructure</a:t>
            </a:r>
            <a:endParaRPr dirty="0"/>
          </a:p>
          <a:p>
            <a:r>
              <a:rPr lang="en-US" dirty="0" err="1"/>
              <a:t>OrganizationAffiliation</a:t>
            </a:r>
            <a:endParaRPr dirty="0"/>
          </a:p>
          <a:p>
            <a:r>
              <a:rPr lang="en-US" dirty="0" err="1"/>
              <a:t>MolecularSequence</a:t>
            </a:r>
            <a:endParaRPr dirty="0"/>
          </a:p>
          <a:p>
            <a:r>
              <a:rPr lang="en-US" dirty="0"/>
              <a:t>Task</a:t>
            </a:r>
            <a:endParaRPr dirty="0"/>
          </a:p>
        </p:txBody>
      </p:sp>
      <p:sp>
        <p:nvSpPr>
          <p:cNvPr id="332" name="Shape 332"/>
          <p:cNvSpPr/>
          <p:nvPr/>
        </p:nvSpPr>
        <p:spPr>
          <a:xfrm>
            <a:off x="10893177" y="3238500"/>
            <a:ext cx="948768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pPr marL="635000" indent="-635000" algn="l">
              <a:spcBef>
                <a:spcPts val="5900"/>
              </a:spcBef>
              <a:buSzPct val="75000"/>
              <a:buChar char="•"/>
              <a:defRPr sz="5200"/>
            </a:pPr>
            <a:r>
              <a:rPr lang="en-US" dirty="0" err="1"/>
              <a:t>VerificationResult</a:t>
            </a:r>
            <a:endParaRPr dirty="0"/>
          </a:p>
          <a:p>
            <a:pPr marL="635000" indent="-635000" algn="l">
              <a:spcBef>
                <a:spcPts val="5900"/>
              </a:spcBef>
              <a:buSzPct val="75000"/>
              <a:buChar char="•"/>
              <a:defRPr sz="5200"/>
            </a:pPr>
            <a:r>
              <a:rPr lang="en-US" dirty="0"/>
              <a:t>Linkage</a:t>
            </a:r>
            <a:endParaRPr dirty="0"/>
          </a:p>
          <a:p>
            <a:pPr marL="635000" indent="-635000" algn="l">
              <a:spcBef>
                <a:spcPts val="5900"/>
              </a:spcBef>
              <a:buSzPct val="75000"/>
              <a:buChar char="•"/>
              <a:defRPr sz="5200"/>
            </a:pPr>
            <a:r>
              <a:rPr lang="en-US" dirty="0" err="1"/>
              <a:t>CatalogEntry</a:t>
            </a:r>
            <a:endParaRPr dirty="0"/>
          </a:p>
          <a:p>
            <a:pPr marL="635000" indent="-635000" algn="l">
              <a:spcBef>
                <a:spcPts val="5900"/>
              </a:spcBef>
              <a:buSzPct val="75000"/>
              <a:buChar char="•"/>
              <a:defRPr sz="5200"/>
            </a:pPr>
            <a:r>
              <a:rPr lang="en-US" dirty="0" err="1"/>
              <a:t>AdverseEvent</a:t>
            </a:r>
            <a:endParaRPr dirty="0"/>
          </a:p>
          <a:p>
            <a:pPr marL="635000" indent="-635000" algn="l">
              <a:spcBef>
                <a:spcPts val="5900"/>
              </a:spcBef>
              <a:buSzPct val="75000"/>
              <a:buChar char="•"/>
              <a:defRPr sz="5200"/>
            </a:pPr>
            <a:r>
              <a:rPr dirty="0"/>
              <a:t>Optional: </a:t>
            </a:r>
            <a:r>
              <a:rPr dirty="0" err="1"/>
              <a:t>MedicationOrder</a:t>
            </a:r>
            <a:r>
              <a:rPr lang="en-US" dirty="0"/>
              <a:t> is no longer available in R4 and now split</a:t>
            </a:r>
            <a:endParaRPr dirty="0"/>
          </a:p>
        </p:txBody>
      </p:sp>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p:cNvSpPr>
          <p:nvPr>
            <p:ph type="title"/>
          </p:nvPr>
        </p:nvSpPr>
        <p:spPr>
          <a:prstGeom prst="rect">
            <a:avLst/>
          </a:prstGeom>
        </p:spPr>
        <p:txBody>
          <a:bodyPr/>
          <a:lstStyle/>
          <a:p>
            <a:r>
              <a:t>Exercise 3</a:t>
            </a:r>
          </a:p>
        </p:txBody>
      </p:sp>
    </p:spTree>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Shape 336"/>
          <p:cNvSpPr>
            <a:spLocks noGrp="1"/>
          </p:cNvSpPr>
          <p:nvPr>
            <p:ph type="title"/>
          </p:nvPr>
        </p:nvSpPr>
        <p:spPr>
          <a:prstGeom prst="rect">
            <a:avLst/>
          </a:prstGeom>
        </p:spPr>
        <p:txBody>
          <a:bodyPr/>
          <a:lstStyle/>
          <a:p>
            <a:r>
              <a:t>Exercise 3</a:t>
            </a:r>
          </a:p>
        </p:txBody>
      </p:sp>
      <p:sp>
        <p:nvSpPr>
          <p:cNvPr id="337" name="Shape 337"/>
          <p:cNvSpPr>
            <a:spLocks noGrp="1"/>
          </p:cNvSpPr>
          <p:nvPr>
            <p:ph type="body" idx="1"/>
          </p:nvPr>
        </p:nvSpPr>
        <p:spPr>
          <a:prstGeom prst="rect">
            <a:avLst/>
          </a:prstGeom>
        </p:spPr>
        <p:txBody>
          <a:bodyPr/>
          <a:lstStyle/>
          <a:p>
            <a:r>
              <a:rPr dirty="0"/>
              <a:t>What search parameters does the Millennium </a:t>
            </a:r>
            <a:r>
              <a:rPr lang="en-US" dirty="0"/>
              <a:t>R4</a:t>
            </a:r>
            <a:r>
              <a:rPr dirty="0"/>
              <a:t> implementation of Patient support? Are there any limitations or considerations?</a:t>
            </a:r>
          </a:p>
        </p:txBody>
      </p:sp>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Shape 339"/>
          <p:cNvSpPr>
            <a:spLocks noGrp="1"/>
          </p:cNvSpPr>
          <p:nvPr>
            <p:ph type="title"/>
          </p:nvPr>
        </p:nvSpPr>
        <p:spPr>
          <a:prstGeom prst="rect">
            <a:avLst/>
          </a:prstGeom>
        </p:spPr>
        <p:txBody>
          <a:bodyPr/>
          <a:lstStyle/>
          <a:p>
            <a:r>
              <a:t>Exercise 3: Answer</a:t>
            </a:r>
          </a:p>
        </p:txBody>
      </p:sp>
      <p:sp>
        <p:nvSpPr>
          <p:cNvPr id="340" name="Shape 340"/>
          <p:cNvSpPr/>
          <p:nvPr/>
        </p:nvSpPr>
        <p:spPr>
          <a:xfrm>
            <a:off x="1790459" y="4113659"/>
            <a:ext cx="20334045" cy="548868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p>
            <a:pPr marL="610576" indent="-610576" algn="l">
              <a:buSzPct val="75000"/>
              <a:buChar char="•"/>
            </a:pPr>
            <a:r>
              <a:rPr dirty="0"/>
              <a:t>Query by: </a:t>
            </a:r>
            <a:r>
              <a:rPr lang="en-US" dirty="0"/>
              <a:t>_</a:t>
            </a:r>
            <a:r>
              <a:rPr dirty="0"/>
              <a:t>id</a:t>
            </a:r>
          </a:p>
          <a:p>
            <a:pPr marL="610576" indent="-610576" algn="l">
              <a:buSzPct val="75000"/>
              <a:buChar char="•"/>
            </a:pPr>
            <a:r>
              <a:rPr dirty="0"/>
              <a:t>Query by: identifier</a:t>
            </a:r>
          </a:p>
          <a:p>
            <a:pPr marL="610576" indent="-610576" algn="l">
              <a:buSzPct val="75000"/>
              <a:buChar char="•"/>
            </a:pPr>
            <a:r>
              <a:rPr dirty="0"/>
              <a:t>Query by a combination of: </a:t>
            </a:r>
            <a:r>
              <a:rPr lang="en-US" dirty="0"/>
              <a:t>identifier, birthdate, name, given, family, address-</a:t>
            </a:r>
            <a:r>
              <a:rPr lang="en-US" dirty="0" err="1"/>
              <a:t>postalcode</a:t>
            </a:r>
            <a:r>
              <a:rPr lang="en-US" dirty="0"/>
              <a:t>, phone, or email</a:t>
            </a:r>
          </a:p>
          <a:p>
            <a:pPr marL="610576" indent="-610576" algn="l">
              <a:buSzPct val="75000"/>
              <a:buChar char="•"/>
            </a:pPr>
            <a:r>
              <a:rPr lang="en-US" dirty="0"/>
              <a:t>There are others (see next slide)</a:t>
            </a:r>
            <a:endParaRPr dirty="0"/>
          </a:p>
          <a:p>
            <a:pPr marL="610576" indent="-610576" algn="l">
              <a:buSzPct val="75000"/>
              <a:buChar char="•"/>
            </a:pPr>
            <a:r>
              <a:rPr lang="en-US" u="sng" dirty="0">
                <a:hlinkClick r:id="rId2"/>
              </a:rPr>
              <a:t>https://fhir.cerner.com/millennium/r4/base/individuals/patient/#parameters</a:t>
            </a:r>
            <a:endParaRPr u="sng" dirty="0">
              <a:hlinkClick r:id="rId3"/>
            </a:endParaRPr>
          </a:p>
        </p:txBody>
      </p:sp>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FB079B7-5BD1-4B86-98FA-D19BE971C277}"/>
              </a:ext>
            </a:extLst>
          </p:cNvPr>
          <p:cNvPicPr>
            <a:picLocks noChangeAspect="1"/>
          </p:cNvPicPr>
          <p:nvPr/>
        </p:nvPicPr>
        <p:blipFill>
          <a:blip r:embed="rId2"/>
          <a:stretch>
            <a:fillRect/>
          </a:stretch>
        </p:blipFill>
        <p:spPr>
          <a:xfrm>
            <a:off x="8562975" y="342695"/>
            <a:ext cx="7258049" cy="13030610"/>
          </a:xfrm>
          <a:prstGeom prst="rect">
            <a:avLst/>
          </a:prstGeom>
        </p:spPr>
      </p:pic>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5260ED3-0A3E-031F-ECD3-3FFA8059F8C9}"/>
              </a:ext>
            </a:extLst>
          </p:cNvPr>
          <p:cNvPicPr>
            <a:picLocks noChangeAspect="1"/>
          </p:cNvPicPr>
          <p:nvPr/>
        </p:nvPicPr>
        <p:blipFill>
          <a:blip r:embed="rId2"/>
          <a:stretch>
            <a:fillRect/>
          </a:stretch>
        </p:blipFill>
        <p:spPr>
          <a:xfrm>
            <a:off x="4904598" y="692404"/>
            <a:ext cx="12884023" cy="11540720"/>
          </a:xfrm>
          <a:prstGeom prst="rect">
            <a:avLst/>
          </a:prstGeom>
        </p:spPr>
      </p:pic>
      <p:grpSp>
        <p:nvGrpSpPr>
          <p:cNvPr id="8" name="Group 139">
            <a:extLst>
              <a:ext uri="{FF2B5EF4-FFF2-40B4-BE49-F238E27FC236}">
                <a16:creationId xmlns:a16="http://schemas.microsoft.com/office/drawing/2014/main" id="{6DDD0AED-78AC-413B-B057-4B9EC27E77FD}"/>
              </a:ext>
            </a:extLst>
          </p:cNvPr>
          <p:cNvGrpSpPr/>
          <p:nvPr/>
        </p:nvGrpSpPr>
        <p:grpSpPr>
          <a:xfrm>
            <a:off x="4773672" y="3941841"/>
            <a:ext cx="14717588" cy="2886806"/>
            <a:chOff x="974475" y="13553"/>
            <a:chExt cx="14717586" cy="2639214"/>
          </a:xfrm>
        </p:grpSpPr>
        <p:pic>
          <p:nvPicPr>
            <p:cNvPr id="9" name="Picture 8">
              <a:extLst>
                <a:ext uri="{FF2B5EF4-FFF2-40B4-BE49-F238E27FC236}">
                  <a16:creationId xmlns:a16="http://schemas.microsoft.com/office/drawing/2014/main" id="{C4244931-A46C-48BA-9932-879DAA42BEF0}"/>
                </a:ext>
              </a:extLst>
            </p:cNvPr>
            <p:cNvPicPr>
              <a:picLocks/>
            </p:cNvPicPr>
            <p:nvPr/>
          </p:nvPicPr>
          <p:blipFill>
            <a:blip r:embed="rId3"/>
            <a:stretch>
              <a:fillRect/>
            </a:stretch>
          </p:blipFill>
          <p:spPr>
            <a:xfrm>
              <a:off x="974475" y="13553"/>
              <a:ext cx="10297886" cy="1239804"/>
            </a:xfrm>
            <a:prstGeom prst="rect">
              <a:avLst/>
            </a:prstGeom>
            <a:effectLst/>
          </p:spPr>
        </p:pic>
        <p:sp>
          <p:nvSpPr>
            <p:cNvPr id="10" name="Shape 137">
              <a:extLst>
                <a:ext uri="{FF2B5EF4-FFF2-40B4-BE49-F238E27FC236}">
                  <a16:creationId xmlns:a16="http://schemas.microsoft.com/office/drawing/2014/main" id="{EC4A3B4B-BC2A-4743-AF9A-215DC6246340}"/>
                </a:ext>
              </a:extLst>
            </p:cNvPr>
            <p:cNvSpPr/>
            <p:nvPr/>
          </p:nvSpPr>
          <p:spPr>
            <a:xfrm rot="10800000" flipH="1">
              <a:off x="11272361" y="871330"/>
              <a:ext cx="4419700" cy="1781437"/>
            </a:xfrm>
            <a:prstGeom prst="wedgeEllipseCallout">
              <a:avLst>
                <a:gd name="adj1" fmla="val -49385"/>
                <a:gd name="adj2" fmla="val 6982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sp>
          <p:nvSpPr>
            <p:cNvPr id="11" name="Shape 138">
              <a:extLst>
                <a:ext uri="{FF2B5EF4-FFF2-40B4-BE49-F238E27FC236}">
                  <a16:creationId xmlns:a16="http://schemas.microsoft.com/office/drawing/2014/main" id="{0CB42428-2FA0-4D6A-8F31-DFB8AD472598}"/>
                </a:ext>
              </a:extLst>
            </p:cNvPr>
            <p:cNvSpPr/>
            <p:nvPr/>
          </p:nvSpPr>
          <p:spPr>
            <a:xfrm>
              <a:off x="11577845" y="1330248"/>
              <a:ext cx="3808731" cy="8636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p>
              <a:r>
                <a:rPr dirty="0"/>
                <a:t>Introductions</a:t>
              </a:r>
            </a:p>
          </p:txBody>
        </p:sp>
      </p:grpSp>
      <p:grpSp>
        <p:nvGrpSpPr>
          <p:cNvPr id="12" name="Group 134">
            <a:extLst>
              <a:ext uri="{FF2B5EF4-FFF2-40B4-BE49-F238E27FC236}">
                <a16:creationId xmlns:a16="http://schemas.microsoft.com/office/drawing/2014/main" id="{34EB25F8-2999-4EC4-8C01-2821B042BF08}"/>
              </a:ext>
            </a:extLst>
          </p:cNvPr>
          <p:cNvGrpSpPr/>
          <p:nvPr/>
        </p:nvGrpSpPr>
        <p:grpSpPr>
          <a:xfrm>
            <a:off x="4180225" y="574272"/>
            <a:ext cx="18752469" cy="2781435"/>
            <a:chOff x="-3026879" y="9605562"/>
            <a:chExt cx="18752468" cy="2781434"/>
          </a:xfrm>
        </p:grpSpPr>
        <p:sp>
          <p:nvSpPr>
            <p:cNvPr id="14" name="Shape 132">
              <a:extLst>
                <a:ext uri="{FF2B5EF4-FFF2-40B4-BE49-F238E27FC236}">
                  <a16:creationId xmlns:a16="http://schemas.microsoft.com/office/drawing/2014/main" id="{D189CDC8-A7D4-4941-A2A8-67086407A100}"/>
                </a:ext>
              </a:extLst>
            </p:cNvPr>
            <p:cNvSpPr/>
            <p:nvPr/>
          </p:nvSpPr>
          <p:spPr>
            <a:xfrm>
              <a:off x="11305889" y="9605562"/>
              <a:ext cx="4419700" cy="1976663"/>
            </a:xfrm>
            <a:prstGeom prst="wedgeEllipseCallout">
              <a:avLst>
                <a:gd name="adj1" fmla="val -49385"/>
                <a:gd name="adj2" fmla="val 6982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sp>
          <p:nvSpPr>
            <p:cNvPr id="15" name="Shape 133">
              <a:extLst>
                <a:ext uri="{FF2B5EF4-FFF2-40B4-BE49-F238E27FC236}">
                  <a16:creationId xmlns:a16="http://schemas.microsoft.com/office/drawing/2014/main" id="{3DCEF9C7-6B06-4E5C-BB4E-83FBA44D786B}"/>
                </a:ext>
              </a:extLst>
            </p:cNvPr>
            <p:cNvSpPr/>
            <p:nvPr/>
          </p:nvSpPr>
          <p:spPr>
            <a:xfrm>
              <a:off x="11976498" y="10162091"/>
              <a:ext cx="3078481" cy="8636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p>
              <a:r>
                <a:rPr dirty="0"/>
                <a:t>Versioning</a:t>
              </a:r>
            </a:p>
          </p:txBody>
        </p:sp>
        <p:pic>
          <p:nvPicPr>
            <p:cNvPr id="13" name="Picture 12">
              <a:extLst>
                <a:ext uri="{FF2B5EF4-FFF2-40B4-BE49-F238E27FC236}">
                  <a16:creationId xmlns:a16="http://schemas.microsoft.com/office/drawing/2014/main" id="{1500E9A3-4A23-42D7-8F3D-BB57B1D4E1C9}"/>
                </a:ext>
              </a:extLst>
            </p:cNvPr>
            <p:cNvPicPr>
              <a:picLocks/>
            </p:cNvPicPr>
            <p:nvPr/>
          </p:nvPicPr>
          <p:blipFill>
            <a:blip r:embed="rId5"/>
            <a:stretch>
              <a:fillRect/>
            </a:stretch>
          </p:blipFill>
          <p:spPr>
            <a:xfrm>
              <a:off x="-3026879" y="11582224"/>
              <a:ext cx="14303827" cy="804772"/>
            </a:xfrm>
            <a:prstGeom prst="rect">
              <a:avLst/>
            </a:prstGeom>
            <a:effectLst>
              <a:outerShdw blurRad="38100" dist="25400" dir="5400000" rotWithShape="0">
                <a:srgbClr val="000000">
                  <a:alpha val="50000"/>
                </a:srgbClr>
              </a:outerShdw>
            </a:effectLst>
          </p:spPr>
        </p:pic>
      </p:grpSp>
      <p:grpSp>
        <p:nvGrpSpPr>
          <p:cNvPr id="16" name="Group 149">
            <a:extLst>
              <a:ext uri="{FF2B5EF4-FFF2-40B4-BE49-F238E27FC236}">
                <a16:creationId xmlns:a16="http://schemas.microsoft.com/office/drawing/2014/main" id="{FBC5B134-9295-4199-9E75-D91C1284975A}"/>
              </a:ext>
            </a:extLst>
          </p:cNvPr>
          <p:cNvGrpSpPr/>
          <p:nvPr/>
        </p:nvGrpSpPr>
        <p:grpSpPr>
          <a:xfrm>
            <a:off x="484897" y="4514204"/>
            <a:ext cx="4419701" cy="2195613"/>
            <a:chOff x="-280314" y="0"/>
            <a:chExt cx="4419700" cy="2195612"/>
          </a:xfrm>
        </p:grpSpPr>
        <p:sp>
          <p:nvSpPr>
            <p:cNvPr id="18" name="Shape 147">
              <a:extLst>
                <a:ext uri="{FF2B5EF4-FFF2-40B4-BE49-F238E27FC236}">
                  <a16:creationId xmlns:a16="http://schemas.microsoft.com/office/drawing/2014/main" id="{C3E5AEC0-5287-4669-B72F-8D05F50B6B38}"/>
                </a:ext>
              </a:extLst>
            </p:cNvPr>
            <p:cNvSpPr/>
            <p:nvPr/>
          </p:nvSpPr>
          <p:spPr>
            <a:xfrm flipH="1">
              <a:off x="-280314" y="0"/>
              <a:ext cx="4419700" cy="2195612"/>
            </a:xfrm>
            <a:prstGeom prst="wedgeEllipseCallout">
              <a:avLst>
                <a:gd name="adj1" fmla="val -49385"/>
                <a:gd name="adj2" fmla="val 6982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sp>
          <p:nvSpPr>
            <p:cNvPr id="19" name="Shape 148">
              <a:extLst>
                <a:ext uri="{FF2B5EF4-FFF2-40B4-BE49-F238E27FC236}">
                  <a16:creationId xmlns:a16="http://schemas.microsoft.com/office/drawing/2014/main" id="{A358AB1A-658D-4DE5-BB97-FB681BD11646}"/>
                </a:ext>
              </a:extLst>
            </p:cNvPr>
            <p:cNvSpPr/>
            <p:nvPr/>
          </p:nvSpPr>
          <p:spPr>
            <a:xfrm>
              <a:off x="-217632" y="699741"/>
              <a:ext cx="4294444" cy="872034"/>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p>
              <a:r>
                <a:rPr lang="en-US" dirty="0"/>
                <a:t>Everything Else</a:t>
              </a:r>
              <a:endParaRPr dirty="0"/>
            </a:p>
          </p:txBody>
        </p:sp>
      </p:grpSp>
      <p:sp>
        <p:nvSpPr>
          <p:cNvPr id="24" name="Shape 130">
            <a:extLst>
              <a:ext uri="{FF2B5EF4-FFF2-40B4-BE49-F238E27FC236}">
                <a16:creationId xmlns:a16="http://schemas.microsoft.com/office/drawing/2014/main" id="{17AE768C-88E7-41D1-8A11-226B979CD702}"/>
              </a:ext>
            </a:extLst>
          </p:cNvPr>
          <p:cNvSpPr/>
          <p:nvPr/>
        </p:nvSpPr>
        <p:spPr>
          <a:xfrm>
            <a:off x="17207115" y="12643831"/>
            <a:ext cx="539410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6"/>
              </a:defRPr>
            </a:lvl1pPr>
          </a:lstStyle>
          <a:p>
            <a:pPr>
              <a:defRPr u="none"/>
            </a:pPr>
            <a:r>
              <a:rPr lang="en-US" u="sng" dirty="0">
                <a:hlinkClick r:id="rId7"/>
              </a:rPr>
              <a:t>http://hl7.org/fhir/index.html</a:t>
            </a:r>
            <a:endParaRPr u="sng" dirty="0">
              <a:hlinkClick r:id="rId6"/>
            </a:endParaRPr>
          </a:p>
        </p:txBody>
      </p:sp>
      <p:sp>
        <p:nvSpPr>
          <p:cNvPr id="25" name="Shape 180">
            <a:extLst>
              <a:ext uri="{FF2B5EF4-FFF2-40B4-BE49-F238E27FC236}">
                <a16:creationId xmlns:a16="http://schemas.microsoft.com/office/drawing/2014/main" id="{D73F500A-621B-4198-AD49-9F274A54AC84}"/>
              </a:ext>
            </a:extLst>
          </p:cNvPr>
          <p:cNvSpPr/>
          <p:nvPr/>
        </p:nvSpPr>
        <p:spPr>
          <a:xfrm>
            <a:off x="15895858" y="7414781"/>
            <a:ext cx="8016618" cy="31496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r>
              <a:rPr dirty="0"/>
              <a:t>Note: HAPI is the recommended Java Reference implementation</a:t>
            </a:r>
          </a:p>
          <a:p>
            <a:r>
              <a:rPr u="sng" dirty="0">
                <a:hlinkClick r:id="rId8"/>
              </a:rPr>
              <a:t>http://hapifhir.io/index.html</a:t>
            </a:r>
          </a:p>
        </p:txBody>
      </p:sp>
    </p:spTree>
    <p:extLst>
      <p:ext uri="{BB962C8B-B14F-4D97-AF65-F5344CB8AC3E}">
        <p14:creationId xmlns:p14="http://schemas.microsoft.com/office/powerpoint/2010/main" val="225122388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iterate>
                                    <p:tmAbs val="0"/>
                                  </p:iterate>
                                  <p:childTnLst>
                                    <p:set>
                                      <p:cBhvr>
                                        <p:cTn id="10" fill="hold">
                                          <p:stCondLst>
                                            <p:cond delay="0"/>
                                          </p:stCondLst>
                                        </p:cTn>
                                        <p:tgtEl>
                                          <p:spTgt spid="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iterate>
                                    <p:tmAbs val="0"/>
                                  </p:iterate>
                                  <p:childTnLst>
                                    <p:set>
                                      <p:cBhvr>
                                        <p:cTn id="18" fill="hold">
                                          <p:stCondLst>
                                            <p:cond delay="0"/>
                                          </p:stCondLst>
                                        </p:cTn>
                                        <p:tgtEl>
                                          <p:spTgt spid="12"/>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iterate>
                                    <p:tmAbs val="0"/>
                                  </p:iterate>
                                  <p:childTnLst>
                                    <p:set>
                                      <p:cBhvr>
                                        <p:cTn id="26" fill="hold">
                                          <p:stCondLst>
                                            <p:cond delay="0"/>
                                          </p:stCondLst>
                                        </p:cTn>
                                        <p:tgtEl>
                                          <p:spTgt spid="1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advAuto="0"/>
      <p:bldP spid="8" grpId="1" animBg="1" advAuto="0"/>
      <p:bldP spid="12" grpId="0" animBg="1" advAuto="0"/>
      <p:bldP spid="12" grpId="1" animBg="1" advAuto="0"/>
      <p:bldP spid="16" grpId="0" animBg="1" advAuto="0"/>
      <p:bldP spid="16" grpId="1" animBg="1" advAuto="0"/>
      <p:bldP spid="2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874616-8704-4B9E-BA34-2AB6A687591B}"/>
              </a:ext>
            </a:extLst>
          </p:cNvPr>
          <p:cNvPicPr>
            <a:picLocks noChangeAspect="1"/>
          </p:cNvPicPr>
          <p:nvPr/>
        </p:nvPicPr>
        <p:blipFill>
          <a:blip r:embed="rId2"/>
          <a:stretch>
            <a:fillRect/>
          </a:stretch>
        </p:blipFill>
        <p:spPr>
          <a:xfrm>
            <a:off x="6088643" y="590951"/>
            <a:ext cx="12206713" cy="12534097"/>
          </a:xfrm>
          <a:prstGeom prst="rect">
            <a:avLst/>
          </a:prstGeom>
        </p:spPr>
      </p:pic>
    </p:spTree>
    <p:extLst>
      <p:ext uri="{BB962C8B-B14F-4D97-AF65-F5344CB8AC3E}">
        <p14:creationId xmlns:p14="http://schemas.microsoft.com/office/powerpoint/2010/main" val="91215558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44" name="Shape 344"/>
          <p:cNvSpPr/>
          <p:nvPr/>
        </p:nvSpPr>
        <p:spPr>
          <a:xfrm>
            <a:off x="10755659" y="6197599"/>
            <a:ext cx="312668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Read</a:t>
            </a:r>
          </a:p>
        </p:txBody>
      </p:sp>
      <p:sp>
        <p:nvSpPr>
          <p:cNvPr id="345" name="Shape 345"/>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p:cNvSpPr>
          <p:nvPr>
            <p:ph type="title"/>
          </p:nvPr>
        </p:nvSpPr>
        <p:spPr>
          <a:prstGeom prst="rect">
            <a:avLst/>
          </a:prstGeom>
        </p:spPr>
        <p:txBody>
          <a:bodyPr/>
          <a:lstStyle/>
          <a:p>
            <a:r>
              <a:t>Read</a:t>
            </a:r>
          </a:p>
        </p:txBody>
      </p:sp>
      <p:sp>
        <p:nvSpPr>
          <p:cNvPr id="348" name="Shape 348"/>
          <p:cNvSpPr>
            <a:spLocks noGrp="1"/>
          </p:cNvSpPr>
          <p:nvPr>
            <p:ph type="body" idx="1"/>
          </p:nvPr>
        </p:nvSpPr>
        <p:spPr>
          <a:prstGeom prst="rect">
            <a:avLst/>
          </a:prstGeom>
        </p:spPr>
        <p:txBody>
          <a:bodyPr/>
          <a:lstStyle/>
          <a:p>
            <a:r>
              <a:rPr dirty="0"/>
              <a:t>“By ID”</a:t>
            </a:r>
          </a:p>
          <a:p>
            <a:r>
              <a:rPr lang="en-US" dirty="0"/>
              <a:t>GET </a:t>
            </a:r>
            <a:r>
              <a:rPr dirty="0"/>
              <a:t>[base]/[Resource]/[id]</a:t>
            </a:r>
          </a:p>
          <a:p>
            <a:r>
              <a:rPr lang="en-US" dirty="0"/>
              <a:t>GET </a:t>
            </a:r>
            <a:r>
              <a:rPr dirty="0"/>
              <a:t>[base]/Patient/123ABC</a:t>
            </a:r>
          </a:p>
        </p:txBody>
      </p:sp>
      <p:sp>
        <p:nvSpPr>
          <p:cNvPr id="349" name="Shape 349"/>
          <p:cNvSpPr/>
          <p:nvPr/>
        </p:nvSpPr>
        <p:spPr>
          <a:xfrm>
            <a:off x="767354" y="12913255"/>
            <a:ext cx="6447278"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https://hl7.org/fhir/http.html#read</a:t>
            </a:r>
            <a:endParaRPr u="sng" dirty="0">
              <a:hlinkClick r:id="rId2"/>
            </a:endParaRPr>
          </a:p>
        </p:txBody>
      </p:sp>
    </p:spTree>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p:cNvSpPr>
          <p:nvPr>
            <p:ph type="title"/>
          </p:nvPr>
        </p:nvSpPr>
        <p:spPr>
          <a:prstGeom prst="rect">
            <a:avLst/>
          </a:prstGeom>
        </p:spPr>
        <p:txBody>
          <a:bodyPr/>
          <a:lstStyle/>
          <a:p>
            <a:r>
              <a:t>id vs identifier</a:t>
            </a:r>
          </a:p>
        </p:txBody>
      </p:sp>
      <p:sp>
        <p:nvSpPr>
          <p:cNvPr id="352" name="Shape 352"/>
          <p:cNvSpPr>
            <a:spLocks noGrp="1"/>
          </p:cNvSpPr>
          <p:nvPr>
            <p:ph type="body" idx="1"/>
          </p:nvPr>
        </p:nvSpPr>
        <p:spPr>
          <a:prstGeom prst="rect">
            <a:avLst/>
          </a:prstGeom>
        </p:spPr>
        <p:txBody>
          <a:bodyPr/>
          <a:lstStyle/>
          <a:p>
            <a:r>
              <a:rPr dirty="0"/>
              <a:t>id: logical identifier, must be unique within the FHIR server and resource</a:t>
            </a:r>
          </a:p>
          <a:p>
            <a:r>
              <a:rPr dirty="0"/>
              <a:t>identifier: business identifier or “alias”</a:t>
            </a:r>
          </a:p>
          <a:p>
            <a:pPr lvl="1"/>
            <a:r>
              <a:rPr dirty="0"/>
              <a:t>SSN</a:t>
            </a:r>
          </a:p>
          <a:p>
            <a:pPr lvl="1"/>
            <a:r>
              <a:rPr dirty="0"/>
              <a:t>MRN</a:t>
            </a:r>
          </a:p>
          <a:p>
            <a:pPr lvl="1"/>
            <a:r>
              <a:rPr dirty="0"/>
              <a:t>Military ID</a:t>
            </a:r>
          </a:p>
        </p:txBody>
      </p:sp>
      <p:sp>
        <p:nvSpPr>
          <p:cNvPr id="353" name="Shape 353"/>
          <p:cNvSpPr/>
          <p:nvPr/>
        </p:nvSpPr>
        <p:spPr>
          <a:xfrm>
            <a:off x="802318" y="12913255"/>
            <a:ext cx="6864059"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https://hl7.org/fhir/resource.html#id</a:t>
            </a:r>
            <a:endParaRPr u="sng" dirty="0">
              <a:hlinkClick r:id="rId2"/>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52">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35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352">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35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5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35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2" grpId="0" build="p" animBg="1" advAuto="0"/>
    </p:bld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55" name="Shape 355"/>
          <p:cNvSpPr/>
          <p:nvPr/>
        </p:nvSpPr>
        <p:spPr>
          <a:xfrm>
            <a:off x="10207380" y="6197599"/>
            <a:ext cx="4223240"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Search</a:t>
            </a:r>
          </a:p>
        </p:txBody>
      </p:sp>
      <p:sp>
        <p:nvSpPr>
          <p:cNvPr id="356" name="Shape 35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Shape 358"/>
          <p:cNvSpPr/>
          <p:nvPr/>
        </p:nvSpPr>
        <p:spPr>
          <a:xfrm>
            <a:off x="485614" y="12913255"/>
            <a:ext cx="8104784"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https://hl7.org/fhir/R4/patient.html#search</a:t>
            </a:r>
            <a:endParaRPr u="sng" dirty="0">
              <a:hlinkClick r:id="rId2"/>
            </a:endParaRPr>
          </a:p>
        </p:txBody>
      </p:sp>
      <p:pic>
        <p:nvPicPr>
          <p:cNvPr id="3" name="Picture 2">
            <a:extLst>
              <a:ext uri="{FF2B5EF4-FFF2-40B4-BE49-F238E27FC236}">
                <a16:creationId xmlns:a16="http://schemas.microsoft.com/office/drawing/2014/main" id="{4DBFE85A-476C-49EB-9CDC-3B07ABE0FCBD}"/>
              </a:ext>
            </a:extLst>
          </p:cNvPr>
          <p:cNvPicPr>
            <a:picLocks noChangeAspect="1"/>
          </p:cNvPicPr>
          <p:nvPr/>
        </p:nvPicPr>
        <p:blipFill>
          <a:blip r:embed="rId4"/>
          <a:stretch>
            <a:fillRect/>
          </a:stretch>
        </p:blipFill>
        <p:spPr>
          <a:xfrm>
            <a:off x="3886200" y="-6237"/>
            <a:ext cx="15632725" cy="12919492"/>
          </a:xfrm>
          <a:prstGeom prst="rect">
            <a:avLst/>
          </a:prstGeom>
        </p:spPr>
      </p:pic>
    </p:spTree>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Shape 361"/>
          <p:cNvSpPr/>
          <p:nvPr/>
        </p:nvSpPr>
        <p:spPr>
          <a:xfrm>
            <a:off x="105426" y="12805793"/>
            <a:ext cx="14255506"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https://fhir.cerner.com/millennium/r4/base/individuals/patient/#parameters</a:t>
            </a:r>
            <a:endParaRPr u="sng" dirty="0">
              <a:hlinkClick r:id="rId2"/>
            </a:endParaRPr>
          </a:p>
        </p:txBody>
      </p:sp>
      <p:pic>
        <p:nvPicPr>
          <p:cNvPr id="3" name="Picture 2">
            <a:extLst>
              <a:ext uri="{FF2B5EF4-FFF2-40B4-BE49-F238E27FC236}">
                <a16:creationId xmlns:a16="http://schemas.microsoft.com/office/drawing/2014/main" id="{68C60B1A-808D-4727-99FC-F0BCF61ACD48}"/>
              </a:ext>
            </a:extLst>
          </p:cNvPr>
          <p:cNvPicPr>
            <a:picLocks noChangeAspect="1"/>
          </p:cNvPicPr>
          <p:nvPr/>
        </p:nvPicPr>
        <p:blipFill>
          <a:blip r:embed="rId4"/>
          <a:stretch>
            <a:fillRect/>
          </a:stretch>
        </p:blipFill>
        <p:spPr>
          <a:xfrm>
            <a:off x="7219748" y="236532"/>
            <a:ext cx="9944504" cy="12569261"/>
          </a:xfrm>
          <a:prstGeom prst="rect">
            <a:avLst/>
          </a:prstGeom>
        </p:spPr>
      </p:pic>
    </p:spTree>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p:nvPr/>
        </p:nvSpPr>
        <p:spPr>
          <a:xfrm>
            <a:off x="685800" y="12746009"/>
            <a:ext cx="842698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https://hl7.org/fhir/search.html#Introduction</a:t>
            </a:r>
            <a:endParaRPr u="sng" dirty="0">
              <a:hlinkClick r:id="rId3"/>
            </a:endParaRPr>
          </a:p>
        </p:txBody>
      </p:sp>
      <p:sp>
        <p:nvSpPr>
          <p:cNvPr id="366" name="Shape 366"/>
          <p:cNvSpPr/>
          <p:nvPr/>
        </p:nvSpPr>
        <p:spPr>
          <a:xfrm>
            <a:off x="5978842" y="8436754"/>
            <a:ext cx="12426316" cy="8636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GET [base]/AllergyIntolerance?patient=123</a:t>
            </a:r>
          </a:p>
        </p:txBody>
      </p:sp>
      <p:pic>
        <p:nvPicPr>
          <p:cNvPr id="3" name="Picture 2">
            <a:extLst>
              <a:ext uri="{FF2B5EF4-FFF2-40B4-BE49-F238E27FC236}">
                <a16:creationId xmlns:a16="http://schemas.microsoft.com/office/drawing/2014/main" id="{E16D29ED-0D25-4520-9EF8-0235E926C97A}"/>
              </a:ext>
            </a:extLst>
          </p:cNvPr>
          <p:cNvPicPr>
            <a:picLocks noChangeAspect="1"/>
          </p:cNvPicPr>
          <p:nvPr/>
        </p:nvPicPr>
        <p:blipFill>
          <a:blip r:embed="rId5"/>
          <a:stretch>
            <a:fillRect/>
          </a:stretch>
        </p:blipFill>
        <p:spPr>
          <a:xfrm>
            <a:off x="451835" y="2665307"/>
            <a:ext cx="23480330" cy="5210381"/>
          </a:xfrm>
          <a:prstGeom prst="rect">
            <a:avLst/>
          </a:prstGeom>
        </p:spPr>
      </p:pic>
    </p:spTree>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70" name="Shape 370"/>
          <p:cNvSpPr/>
          <p:nvPr/>
        </p:nvSpPr>
        <p:spPr>
          <a:xfrm>
            <a:off x="10208583" y="6197599"/>
            <a:ext cx="4220834"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Paging</a:t>
            </a:r>
          </a:p>
        </p:txBody>
      </p:sp>
      <p:sp>
        <p:nvSpPr>
          <p:cNvPr id="371" name="Shape 371"/>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p:nvPr/>
        </p:nvSpPr>
        <p:spPr>
          <a:xfrm>
            <a:off x="744029" y="12937592"/>
            <a:ext cx="688329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https://hl7.org/fhir/http.html#paging</a:t>
            </a:r>
            <a:endParaRPr u="sng" dirty="0">
              <a:hlinkClick r:id="rId3"/>
            </a:endParaRPr>
          </a:p>
        </p:txBody>
      </p:sp>
      <p:sp>
        <p:nvSpPr>
          <p:cNvPr id="374" name="Shape 374"/>
          <p:cNvSpPr/>
          <p:nvPr/>
        </p:nvSpPr>
        <p:spPr>
          <a:xfrm>
            <a:off x="1578030" y="4521195"/>
            <a:ext cx="14101153" cy="467361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marL="610576" indent="-610576" algn="l">
              <a:buSzPct val="75000"/>
              <a:buChar char="•"/>
            </a:pPr>
            <a:r>
              <a:rPr b="1" dirty="0">
                <a:latin typeface="+mj-lt"/>
                <a:ea typeface="+mj-ea"/>
                <a:cs typeface="+mj-cs"/>
                <a:sym typeface="Helvetica"/>
              </a:rPr>
              <a:t>Self</a:t>
            </a:r>
            <a:r>
              <a:rPr dirty="0"/>
              <a:t>, First, Previous</a:t>
            </a:r>
            <a:r>
              <a:rPr b="1" dirty="0">
                <a:latin typeface="+mj-lt"/>
                <a:ea typeface="+mj-ea"/>
                <a:cs typeface="+mj-cs"/>
                <a:sym typeface="Helvetica"/>
              </a:rPr>
              <a:t>, Next</a:t>
            </a:r>
            <a:r>
              <a:rPr dirty="0"/>
              <a:t>, Last</a:t>
            </a:r>
          </a:p>
          <a:p>
            <a:pPr marL="610576" indent="-610576" algn="l">
              <a:buSzPct val="75000"/>
              <a:buChar char="•"/>
            </a:pPr>
            <a:r>
              <a:rPr dirty="0"/>
              <a:t>Must use link as provided</a:t>
            </a:r>
          </a:p>
          <a:p>
            <a:pPr marL="1245576" lvl="1" indent="-610576" algn="l">
              <a:buSzPct val="75000"/>
              <a:buChar char="•"/>
            </a:pPr>
            <a:r>
              <a:rPr dirty="0"/>
              <a:t>Changing this has undefined consequences</a:t>
            </a:r>
          </a:p>
          <a:p>
            <a:pPr marL="610576" indent="-610576" algn="l">
              <a:buSzPct val="75000"/>
              <a:buChar char="•"/>
            </a:pPr>
            <a:r>
              <a:rPr dirty="0"/>
              <a:t>_count parameter</a:t>
            </a:r>
          </a:p>
          <a:p>
            <a:pPr marL="1245576" lvl="1" indent="-610576" algn="l">
              <a:buSzPct val="75000"/>
              <a:buChar char="•"/>
            </a:pPr>
            <a:r>
              <a:rPr dirty="0"/>
              <a:t>Less but not more</a:t>
            </a:r>
          </a:p>
          <a:p>
            <a:pPr marL="610576" indent="-610576" algn="l">
              <a:buSzPct val="75000"/>
              <a:buChar char="•"/>
            </a:pPr>
            <a:r>
              <a:rPr dirty="0"/>
              <a:t>For interoperability - handle paging</a:t>
            </a:r>
          </a:p>
        </p:txBody>
      </p:sp>
      <p:sp>
        <p:nvSpPr>
          <p:cNvPr id="375" name="Shape 375"/>
          <p:cNvSpPr>
            <a:spLocks noGrp="1"/>
          </p:cNvSpPr>
          <p:nvPr>
            <p:ph type="title"/>
          </p:nvPr>
        </p:nvSpPr>
        <p:spPr>
          <a:xfrm>
            <a:off x="1689100" y="952500"/>
            <a:ext cx="21005800" cy="2286000"/>
          </a:xfrm>
          <a:prstGeom prst="rect">
            <a:avLst/>
          </a:prstGeom>
        </p:spPr>
        <p:txBody>
          <a:bodyPr anchor="ctr"/>
          <a:lstStyle/>
          <a:p>
            <a:r>
              <a:t>Paging</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74">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37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374">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374">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37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iterate>
                                    <p:tmAbs val="0"/>
                                  </p:iterate>
                                  <p:childTnLst>
                                    <p:set>
                                      <p:cBhvr>
                                        <p:cTn id="24" fill="hold"/>
                                        <p:tgtEl>
                                          <p:spTgt spid="37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37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4" grpId="0" build="p" bldLvl="5"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FC3ADC1-B5B7-4EC6-86AE-22C0B4077795}"/>
              </a:ext>
            </a:extLst>
          </p:cNvPr>
          <p:cNvSpPr txBox="1"/>
          <p:nvPr/>
        </p:nvSpPr>
        <p:spPr>
          <a:xfrm>
            <a:off x="16431986" y="12699743"/>
            <a:ext cx="7766957" cy="6309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500" dirty="0">
                <a:hlinkClick r:id="rId2"/>
              </a:rPr>
              <a:t>http://hl7.org/fhir/downloads.html</a:t>
            </a:r>
            <a:endParaRPr lang="en-US" sz="3500" dirty="0"/>
          </a:p>
        </p:txBody>
      </p:sp>
      <p:pic>
        <p:nvPicPr>
          <p:cNvPr id="4" name="Picture 3">
            <a:extLst>
              <a:ext uri="{FF2B5EF4-FFF2-40B4-BE49-F238E27FC236}">
                <a16:creationId xmlns:a16="http://schemas.microsoft.com/office/drawing/2014/main" id="{F8BFFECA-BDBA-7D4E-755C-6D3682ED5367}"/>
              </a:ext>
            </a:extLst>
          </p:cNvPr>
          <p:cNvPicPr>
            <a:picLocks noChangeAspect="1"/>
          </p:cNvPicPr>
          <p:nvPr/>
        </p:nvPicPr>
        <p:blipFill>
          <a:blip r:embed="rId3"/>
          <a:stretch>
            <a:fillRect/>
          </a:stretch>
        </p:blipFill>
        <p:spPr>
          <a:xfrm>
            <a:off x="2886364" y="362675"/>
            <a:ext cx="13999556" cy="12968010"/>
          </a:xfrm>
          <a:prstGeom prst="rect">
            <a:avLst/>
          </a:prstGeom>
        </p:spPr>
      </p:pic>
    </p:spTree>
    <p:extLst>
      <p:ext uri="{BB962C8B-B14F-4D97-AF65-F5344CB8AC3E}">
        <p14:creationId xmlns:p14="http://schemas.microsoft.com/office/powerpoint/2010/main" val="1519040506"/>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9" name="pasted-image.png"/>
          <p:cNvPicPr>
            <a:picLocks noChangeAspect="1"/>
          </p:cNvPicPr>
          <p:nvPr/>
        </p:nvPicPr>
        <p:blipFill>
          <a:blip r:embed="rId3"/>
          <a:stretch>
            <a:fillRect/>
          </a:stretch>
        </p:blipFill>
        <p:spPr>
          <a:xfrm>
            <a:off x="2273300" y="2616200"/>
            <a:ext cx="19837400" cy="8483600"/>
          </a:xfrm>
          <a:prstGeom prst="rect">
            <a:avLst/>
          </a:prstGeom>
          <a:ln w="12700">
            <a:miter lim="400000"/>
          </a:ln>
        </p:spPr>
      </p:pic>
      <p:sp>
        <p:nvSpPr>
          <p:cNvPr id="380" name="Shape 380"/>
          <p:cNvSpPr/>
          <p:nvPr/>
        </p:nvSpPr>
        <p:spPr>
          <a:xfrm>
            <a:off x="781772" y="4865544"/>
            <a:ext cx="3219109" cy="1270001"/>
          </a:xfrm>
          <a:prstGeom prst="rightArrow">
            <a:avLst>
              <a:gd name="adj1" fmla="val 32000"/>
              <a:gd name="adj2" fmla="val 64000"/>
            </a:avLst>
          </a:prstGeom>
          <a:blipFill>
            <a:blip r:embed="rId4"/>
          </a:blipFill>
          <a:ln w="12700">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
        <p:nvSpPr>
          <p:cNvPr id="381" name="Shape 381"/>
          <p:cNvSpPr/>
          <p:nvPr/>
        </p:nvSpPr>
        <p:spPr>
          <a:xfrm>
            <a:off x="568077" y="9080879"/>
            <a:ext cx="3219109" cy="1270001"/>
          </a:xfrm>
          <a:prstGeom prst="rightArrow">
            <a:avLst>
              <a:gd name="adj1" fmla="val 32000"/>
              <a:gd name="adj2" fmla="val 64000"/>
            </a:avLst>
          </a:prstGeom>
          <a:blipFill>
            <a:blip r:embed="rId4"/>
          </a:blipFill>
          <a:ln w="12700">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8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iterate>
                                    <p:tmAbs val="0"/>
                                  </p:iterate>
                                  <p:childTnLst>
                                    <p:set>
                                      <p:cBhvr>
                                        <p:cTn id="10" fill="hold">
                                          <p:stCondLst>
                                            <p:cond delay="0"/>
                                          </p:stCondLst>
                                        </p:cTn>
                                        <p:tgtEl>
                                          <p:spTgt spid="380"/>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38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iterate>
                                    <p:tmAbs val="0"/>
                                  </p:iterate>
                                  <p:childTnLst>
                                    <p:set>
                                      <p:cBhvr>
                                        <p:cTn id="18" fill="hold">
                                          <p:stCondLst>
                                            <p:cond delay="0"/>
                                          </p:stCondLst>
                                        </p:cTn>
                                        <p:tgtEl>
                                          <p:spTgt spid="38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0" grpId="0" animBg="1" advAuto="0"/>
      <p:bldP spid="380" grpId="1" animBg="1" advAuto="0"/>
      <p:bldP spid="381" grpId="0" animBg="1" advAuto="0"/>
      <p:bldP spid="381" grpId="1" animBg="1" advAuto="0"/>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85" name="Shape 385"/>
          <p:cNvSpPr/>
          <p:nvPr/>
        </p:nvSpPr>
        <p:spPr>
          <a:xfrm>
            <a:off x="10390240" y="6197599"/>
            <a:ext cx="3857520"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Writes</a:t>
            </a:r>
          </a:p>
        </p:txBody>
      </p:sp>
      <p:sp>
        <p:nvSpPr>
          <p:cNvPr id="386" name="Shape 38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Shape 388"/>
          <p:cNvSpPr>
            <a:spLocks noGrp="1"/>
          </p:cNvSpPr>
          <p:nvPr>
            <p:ph type="title"/>
          </p:nvPr>
        </p:nvSpPr>
        <p:spPr>
          <a:prstGeom prst="rect">
            <a:avLst/>
          </a:prstGeom>
        </p:spPr>
        <p:txBody>
          <a:bodyPr/>
          <a:lstStyle/>
          <a:p>
            <a:r>
              <a:t>Create</a:t>
            </a:r>
          </a:p>
        </p:txBody>
      </p:sp>
      <p:sp>
        <p:nvSpPr>
          <p:cNvPr id="389" name="Shape 389"/>
          <p:cNvSpPr>
            <a:spLocks noGrp="1"/>
          </p:cNvSpPr>
          <p:nvPr>
            <p:ph type="body" idx="1"/>
          </p:nvPr>
        </p:nvSpPr>
        <p:spPr>
          <a:prstGeom prst="rect">
            <a:avLst/>
          </a:prstGeom>
        </p:spPr>
        <p:txBody>
          <a:bodyPr/>
          <a:lstStyle/>
          <a:p>
            <a:r>
              <a:rPr dirty="0"/>
              <a:t>POST [base]/[Resource]</a:t>
            </a:r>
          </a:p>
          <a:p>
            <a:r>
              <a:rPr dirty="0"/>
              <a:t>POST [base]/</a:t>
            </a:r>
            <a:r>
              <a:rPr dirty="0" err="1"/>
              <a:t>AllergyIntolerance</a:t>
            </a:r>
            <a:endParaRPr dirty="0"/>
          </a:p>
          <a:p>
            <a:r>
              <a:rPr dirty="0"/>
              <a:t>Body (content-type) must match supported FHIR format</a:t>
            </a:r>
          </a:p>
        </p:txBody>
      </p:sp>
      <p:sp>
        <p:nvSpPr>
          <p:cNvPr id="390" name="Shape 390"/>
          <p:cNvSpPr/>
          <p:nvPr/>
        </p:nvSpPr>
        <p:spPr>
          <a:xfrm>
            <a:off x="835180" y="12840250"/>
            <a:ext cx="679833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https://hl7.org/fhir/http.html#create</a:t>
            </a:r>
            <a:endParaRPr u="sng" dirty="0">
              <a:hlinkClick r:id="rId2"/>
            </a:endParaRPr>
          </a:p>
        </p:txBody>
      </p:sp>
    </p:spTree>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p:cNvSpPr>
          <p:nvPr>
            <p:ph type="title"/>
          </p:nvPr>
        </p:nvSpPr>
        <p:spPr>
          <a:prstGeom prst="rect">
            <a:avLst/>
          </a:prstGeom>
        </p:spPr>
        <p:txBody>
          <a:bodyPr/>
          <a:lstStyle/>
          <a:p>
            <a:r>
              <a:t>Update</a:t>
            </a:r>
          </a:p>
        </p:txBody>
      </p:sp>
      <p:sp>
        <p:nvSpPr>
          <p:cNvPr id="393" name="Shape 393"/>
          <p:cNvSpPr>
            <a:spLocks noGrp="1"/>
          </p:cNvSpPr>
          <p:nvPr>
            <p:ph type="body" idx="1"/>
          </p:nvPr>
        </p:nvSpPr>
        <p:spPr>
          <a:prstGeom prst="rect">
            <a:avLst/>
          </a:prstGeom>
        </p:spPr>
        <p:txBody>
          <a:bodyPr/>
          <a:lstStyle/>
          <a:p>
            <a:r>
              <a:rPr dirty="0"/>
              <a:t>PUT [base]/[Resource]/[id]</a:t>
            </a:r>
          </a:p>
          <a:p>
            <a:r>
              <a:rPr dirty="0"/>
              <a:t>PUT [base]/</a:t>
            </a:r>
            <a:r>
              <a:rPr dirty="0" err="1"/>
              <a:t>AllergyIntolerance</a:t>
            </a:r>
            <a:r>
              <a:rPr dirty="0"/>
              <a:t>/123</a:t>
            </a:r>
          </a:p>
          <a:p>
            <a:r>
              <a:rPr dirty="0"/>
              <a:t>Body (content-type) must match supported FHIR format</a:t>
            </a:r>
          </a:p>
        </p:txBody>
      </p:sp>
      <p:sp>
        <p:nvSpPr>
          <p:cNvPr id="394" name="Shape 394"/>
          <p:cNvSpPr/>
          <p:nvPr/>
        </p:nvSpPr>
        <p:spPr>
          <a:xfrm>
            <a:off x="874011" y="12913255"/>
            <a:ext cx="691535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https://hl7.org/fhir/http.html#update</a:t>
            </a:r>
            <a:endParaRPr u="sng" dirty="0">
              <a:hlinkClick r:id="rId2"/>
            </a:endParaRPr>
          </a:p>
        </p:txBody>
      </p:sp>
    </p:spTree>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p:cNvSpPr>
          <p:nvPr>
            <p:ph type="title"/>
          </p:nvPr>
        </p:nvSpPr>
        <p:spPr>
          <a:prstGeom prst="rect">
            <a:avLst/>
          </a:prstGeom>
        </p:spPr>
        <p:txBody>
          <a:bodyPr/>
          <a:lstStyle/>
          <a:p>
            <a:r>
              <a:rPr lang="en-US" dirty="0"/>
              <a:t>Patch</a:t>
            </a:r>
            <a:endParaRPr dirty="0"/>
          </a:p>
        </p:txBody>
      </p:sp>
      <p:sp>
        <p:nvSpPr>
          <p:cNvPr id="393" name="Shape 393"/>
          <p:cNvSpPr>
            <a:spLocks noGrp="1"/>
          </p:cNvSpPr>
          <p:nvPr>
            <p:ph type="body" idx="1"/>
          </p:nvPr>
        </p:nvSpPr>
        <p:spPr>
          <a:prstGeom prst="rect">
            <a:avLst/>
          </a:prstGeom>
        </p:spPr>
        <p:txBody>
          <a:bodyPr/>
          <a:lstStyle/>
          <a:p>
            <a:r>
              <a:rPr lang="en-US" dirty="0"/>
              <a:t>PATCH</a:t>
            </a:r>
            <a:r>
              <a:rPr dirty="0"/>
              <a:t> [base]/[Resource]/[id]</a:t>
            </a:r>
          </a:p>
          <a:p>
            <a:r>
              <a:rPr lang="en-US" dirty="0"/>
              <a:t>PATCH</a:t>
            </a:r>
            <a:r>
              <a:rPr dirty="0"/>
              <a:t> [base]/</a:t>
            </a:r>
            <a:r>
              <a:rPr dirty="0" err="1"/>
              <a:t>AllergyIntolerance</a:t>
            </a:r>
            <a:r>
              <a:rPr dirty="0"/>
              <a:t>/123</a:t>
            </a:r>
          </a:p>
          <a:p>
            <a:r>
              <a:rPr dirty="0"/>
              <a:t>Body (content-type) must match supported FHIR format</a:t>
            </a:r>
          </a:p>
        </p:txBody>
      </p:sp>
      <p:sp>
        <p:nvSpPr>
          <p:cNvPr id="394" name="Shape 394"/>
          <p:cNvSpPr/>
          <p:nvPr/>
        </p:nvSpPr>
        <p:spPr>
          <a:xfrm>
            <a:off x="874011" y="12913255"/>
            <a:ext cx="691535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https://hl7.org/fhir/http.html#patch</a:t>
            </a:r>
            <a:endParaRPr u="sng" dirty="0">
              <a:hlinkClick r:id="rId2"/>
            </a:endParaRPr>
          </a:p>
        </p:txBody>
      </p:sp>
    </p:spTree>
    <p:extLst>
      <p:ext uri="{BB962C8B-B14F-4D97-AF65-F5344CB8AC3E}">
        <p14:creationId xmlns:p14="http://schemas.microsoft.com/office/powerpoint/2010/main" val="3393738076"/>
      </p:ext>
    </p:extLst>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Shape 396"/>
          <p:cNvSpPr>
            <a:spLocks noGrp="1"/>
          </p:cNvSpPr>
          <p:nvPr>
            <p:ph type="title"/>
          </p:nvPr>
        </p:nvSpPr>
        <p:spPr>
          <a:prstGeom prst="rect">
            <a:avLst/>
          </a:prstGeom>
        </p:spPr>
        <p:txBody>
          <a:bodyPr/>
          <a:lstStyle/>
          <a:p>
            <a:r>
              <a:t>Conditional Update</a:t>
            </a:r>
          </a:p>
        </p:txBody>
      </p:sp>
      <p:sp>
        <p:nvSpPr>
          <p:cNvPr id="397" name="Shape 397"/>
          <p:cNvSpPr>
            <a:spLocks noGrp="1"/>
          </p:cNvSpPr>
          <p:nvPr>
            <p:ph type="body" idx="1"/>
          </p:nvPr>
        </p:nvSpPr>
        <p:spPr>
          <a:prstGeom prst="rect">
            <a:avLst/>
          </a:prstGeom>
        </p:spPr>
        <p:txBody>
          <a:bodyPr/>
          <a:lstStyle/>
          <a:p>
            <a:r>
              <a:rPr dirty="0"/>
              <a:t>Optimistic Locking via “If-Match”</a:t>
            </a:r>
          </a:p>
          <a:p>
            <a:r>
              <a:rPr dirty="0"/>
              <a:t>Example: Version in database: 2a</a:t>
            </a:r>
          </a:p>
          <a:p>
            <a:pPr lvl="2"/>
            <a:r>
              <a:rPr dirty="0"/>
              <a:t>Version in “If-Match”: 1a - failure</a:t>
            </a:r>
          </a:p>
          <a:p>
            <a:pPr lvl="2"/>
            <a:r>
              <a:rPr dirty="0"/>
              <a:t>Version in “If-Match”: 2a - success</a:t>
            </a:r>
          </a:p>
        </p:txBody>
      </p:sp>
      <p:sp>
        <p:nvSpPr>
          <p:cNvPr id="398" name="Shape 398"/>
          <p:cNvSpPr/>
          <p:nvPr/>
        </p:nvSpPr>
        <p:spPr>
          <a:xfrm>
            <a:off x="742552" y="12840250"/>
            <a:ext cx="771365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https://hl7.org/fhir/http.html#transaction</a:t>
            </a:r>
            <a:endParaRPr u="sng" dirty="0">
              <a:hlinkClick r:id="rId2"/>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97">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39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397">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397">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9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7" grpId="0" build="p" animBg="1" advAuto="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p:cNvSpPr>
          <p:nvPr>
            <p:ph type="title"/>
          </p:nvPr>
        </p:nvSpPr>
        <p:spPr>
          <a:prstGeom prst="rect">
            <a:avLst/>
          </a:prstGeom>
        </p:spPr>
        <p:txBody>
          <a:bodyPr/>
          <a:lstStyle/>
          <a:p>
            <a:r>
              <a:t>Exercise 4</a:t>
            </a:r>
          </a:p>
        </p:txBody>
      </p:sp>
    </p:spTree>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p:cNvSpPr>
          <p:nvPr>
            <p:ph type="title"/>
          </p:nvPr>
        </p:nvSpPr>
        <p:spPr>
          <a:prstGeom prst="rect">
            <a:avLst/>
          </a:prstGeom>
        </p:spPr>
        <p:txBody>
          <a:bodyPr/>
          <a:lstStyle/>
          <a:p>
            <a:r>
              <a:t>Exercise 4</a:t>
            </a:r>
          </a:p>
        </p:txBody>
      </p:sp>
      <p:sp>
        <p:nvSpPr>
          <p:cNvPr id="403" name="Shape 403"/>
          <p:cNvSpPr>
            <a:spLocks noGrp="1"/>
          </p:cNvSpPr>
          <p:nvPr>
            <p:ph type="body" idx="1"/>
          </p:nvPr>
        </p:nvSpPr>
        <p:spPr>
          <a:prstGeom prst="rect">
            <a:avLst/>
          </a:prstGeom>
        </p:spPr>
        <p:txBody>
          <a:bodyPr/>
          <a:lstStyle/>
          <a:p>
            <a:r>
              <a:rPr dirty="0"/>
              <a:t>Find out the </a:t>
            </a:r>
            <a:r>
              <a:rPr lang="en-US" dirty="0"/>
              <a:t>full name for Nancy Smart (id = </a:t>
            </a:r>
            <a:r>
              <a:rPr lang="en-US" dirty="0">
                <a:effectLst/>
                <a:ea typeface="Arial" panose="020B0604020202020204" pitchFamily="34" charset="0"/>
              </a:rPr>
              <a:t>12724066</a:t>
            </a:r>
            <a:r>
              <a:rPr lang="en-US" dirty="0"/>
              <a:t>)</a:t>
            </a:r>
            <a:endParaRPr dirty="0"/>
          </a:p>
        </p:txBody>
      </p:sp>
    </p:spTree>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Shape 405"/>
          <p:cNvSpPr>
            <a:spLocks noGrp="1"/>
          </p:cNvSpPr>
          <p:nvPr>
            <p:ph type="title"/>
          </p:nvPr>
        </p:nvSpPr>
        <p:spPr>
          <a:prstGeom prst="rect">
            <a:avLst/>
          </a:prstGeom>
        </p:spPr>
        <p:txBody>
          <a:bodyPr/>
          <a:lstStyle/>
          <a:p>
            <a:r>
              <a:rPr dirty="0"/>
              <a:t>Exercise 4: Answer</a:t>
            </a:r>
          </a:p>
        </p:txBody>
      </p:sp>
      <p:sp>
        <p:nvSpPr>
          <p:cNvPr id="406" name="Shape 406"/>
          <p:cNvSpPr>
            <a:spLocks noGrp="1"/>
          </p:cNvSpPr>
          <p:nvPr>
            <p:ph type="body" sz="half" idx="1"/>
          </p:nvPr>
        </p:nvSpPr>
        <p:spPr>
          <a:xfrm>
            <a:off x="1689100" y="3238500"/>
            <a:ext cx="12493797" cy="9207500"/>
          </a:xfrm>
          <a:prstGeom prst="rect">
            <a:avLst/>
          </a:prstGeom>
        </p:spPr>
        <p:txBody>
          <a:bodyPr/>
          <a:lstStyle/>
          <a:p>
            <a:r>
              <a:rPr dirty="0"/>
              <a:t>Answer: </a:t>
            </a:r>
            <a:r>
              <a:rPr lang="en-US" dirty="0"/>
              <a:t>Smart II, Nancy</a:t>
            </a:r>
            <a:endParaRPr dirty="0"/>
          </a:p>
          <a:p>
            <a:r>
              <a:rPr dirty="0"/>
              <a:t>GET </a:t>
            </a:r>
            <a:r>
              <a:rPr lang="en-US" u="sng" dirty="0">
                <a:hlinkClick r:id="rId3"/>
              </a:rPr>
              <a:t>https://fhir-open.cerner.com/r4/ec2458f2-1e24-41c8-b71b-0e701af7583d/Patient/12724066?_format=json</a:t>
            </a:r>
            <a:endParaRPr u="sng" dirty="0">
              <a:hlinkClick r:id="rId4"/>
            </a:endParaRPr>
          </a:p>
          <a:p>
            <a:r>
              <a:rPr lang="en-US" u="sng" dirty="0">
                <a:hlinkClick r:id="rId5"/>
              </a:rPr>
              <a:t>https://hl7.org/fhir/datatypes.html#HumanName</a:t>
            </a:r>
            <a:r>
              <a:rPr dirty="0"/>
              <a:t> (middle is subsequent given name)</a:t>
            </a:r>
          </a:p>
        </p:txBody>
      </p:sp>
      <p:pic>
        <p:nvPicPr>
          <p:cNvPr id="4" name="Picture 3">
            <a:extLst>
              <a:ext uri="{FF2B5EF4-FFF2-40B4-BE49-F238E27FC236}">
                <a16:creationId xmlns:a16="http://schemas.microsoft.com/office/drawing/2014/main" id="{8BF6E0BD-7222-B5BC-C4E7-8EEC396B1C47}"/>
              </a:ext>
            </a:extLst>
          </p:cNvPr>
          <p:cNvPicPr>
            <a:picLocks noChangeAspect="1"/>
          </p:cNvPicPr>
          <p:nvPr/>
        </p:nvPicPr>
        <p:blipFill>
          <a:blip r:embed="rId6"/>
          <a:stretch>
            <a:fillRect/>
          </a:stretch>
        </p:blipFill>
        <p:spPr>
          <a:xfrm>
            <a:off x="14609617" y="4072190"/>
            <a:ext cx="8900624" cy="7540119"/>
          </a:xfrm>
          <a:prstGeom prst="rect">
            <a:avLst/>
          </a:prstGeom>
        </p:spPr>
      </p:pic>
    </p:spTree>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Shape 405"/>
          <p:cNvSpPr>
            <a:spLocks noGrp="1"/>
          </p:cNvSpPr>
          <p:nvPr>
            <p:ph type="title"/>
          </p:nvPr>
        </p:nvSpPr>
        <p:spPr>
          <a:prstGeom prst="rect">
            <a:avLst/>
          </a:prstGeom>
        </p:spPr>
        <p:txBody>
          <a:bodyPr/>
          <a:lstStyle/>
          <a:p>
            <a:r>
              <a:rPr b="0" dirty="0">
                <a:ln w="0"/>
                <a:solidFill>
                  <a:schemeClr val="tx1"/>
                </a:solidFill>
                <a:effectLst>
                  <a:outerShdw blurRad="38100" dist="19050" dir="2700000" algn="tl" rotWithShape="0">
                    <a:schemeClr val="dk1">
                      <a:alpha val="40000"/>
                    </a:schemeClr>
                  </a:outerShdw>
                </a:effectLst>
                <a:latin typeface="+mn-lt"/>
              </a:rPr>
              <a:t>Exercise 4: Answer</a:t>
            </a:r>
          </a:p>
        </p:txBody>
      </p:sp>
      <p:sp>
        <p:nvSpPr>
          <p:cNvPr id="406" name="Shape 406"/>
          <p:cNvSpPr>
            <a:spLocks noGrp="1"/>
          </p:cNvSpPr>
          <p:nvPr>
            <p:ph type="body" sz="half" idx="1"/>
          </p:nvPr>
        </p:nvSpPr>
        <p:spPr>
          <a:xfrm>
            <a:off x="1689100" y="3238500"/>
            <a:ext cx="12493797" cy="9207500"/>
          </a:xfrm>
          <a:prstGeom prst="rect">
            <a:avLst/>
          </a:prstGeom>
        </p:spPr>
        <p:txBody>
          <a:bodyPr/>
          <a:lstStyle/>
          <a:p>
            <a:r>
              <a:rPr lang="en-US" dirty="0"/>
              <a:t>Middle Name Example</a:t>
            </a:r>
            <a:endParaRPr dirty="0"/>
          </a:p>
          <a:p>
            <a:r>
              <a:rPr lang="en-US" u="sng" dirty="0">
                <a:hlinkClick r:id="rId3"/>
              </a:rPr>
              <a:t>https://hl7.org/fhir/datatypes.html#HumanName</a:t>
            </a:r>
            <a:r>
              <a:rPr dirty="0"/>
              <a:t> (middle is subsequent given name)</a:t>
            </a:r>
          </a:p>
        </p:txBody>
      </p:sp>
      <p:pic>
        <p:nvPicPr>
          <p:cNvPr id="3" name="Picture 2">
            <a:extLst>
              <a:ext uri="{FF2B5EF4-FFF2-40B4-BE49-F238E27FC236}">
                <a16:creationId xmlns:a16="http://schemas.microsoft.com/office/drawing/2014/main" id="{CB9EAE29-4A19-4DCE-90DE-B97AF082296C}"/>
              </a:ext>
            </a:extLst>
          </p:cNvPr>
          <p:cNvPicPr>
            <a:picLocks noChangeAspect="1"/>
          </p:cNvPicPr>
          <p:nvPr/>
        </p:nvPicPr>
        <p:blipFill>
          <a:blip r:embed="rId4"/>
          <a:stretch>
            <a:fillRect/>
          </a:stretch>
        </p:blipFill>
        <p:spPr>
          <a:xfrm>
            <a:off x="14782799" y="3900260"/>
            <a:ext cx="9381583" cy="7415439"/>
          </a:xfrm>
          <a:prstGeom prst="rect">
            <a:avLst/>
          </a:prstGeom>
        </p:spPr>
      </p:pic>
    </p:spTree>
    <p:extLst>
      <p:ext uri="{BB962C8B-B14F-4D97-AF65-F5344CB8AC3E}">
        <p14:creationId xmlns:p14="http://schemas.microsoft.com/office/powerpoint/2010/main" val="2225904522"/>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p:nvPr/>
        </p:nvSpPr>
        <p:spPr>
          <a:xfrm>
            <a:off x="16484041" y="12822665"/>
            <a:ext cx="7817931" cy="6350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dirty="0">
                <a:hlinkClick r:id="rId4"/>
              </a:rPr>
              <a:t>https://confluence.hl7.org/display/FHIR</a:t>
            </a:r>
            <a:endParaRPr u="sng" dirty="0">
              <a:hlinkClick r:id="rId3"/>
            </a:endParaRPr>
          </a:p>
        </p:txBody>
      </p:sp>
      <p:pic>
        <p:nvPicPr>
          <p:cNvPr id="4" name="Picture 3">
            <a:extLst>
              <a:ext uri="{FF2B5EF4-FFF2-40B4-BE49-F238E27FC236}">
                <a16:creationId xmlns:a16="http://schemas.microsoft.com/office/drawing/2014/main" id="{22E5A24A-2D6E-4738-B32A-CDF447CDE91D}"/>
              </a:ext>
            </a:extLst>
          </p:cNvPr>
          <p:cNvPicPr>
            <a:picLocks noChangeAspect="1"/>
          </p:cNvPicPr>
          <p:nvPr/>
        </p:nvPicPr>
        <p:blipFill>
          <a:blip r:embed="rId5"/>
          <a:stretch>
            <a:fillRect/>
          </a:stretch>
        </p:blipFill>
        <p:spPr>
          <a:xfrm>
            <a:off x="1476261" y="1296881"/>
            <a:ext cx="21431478" cy="11122237"/>
          </a:xfrm>
          <a:prstGeom prst="rect">
            <a:avLst/>
          </a:prstGeom>
        </p:spPr>
      </p:pic>
      <p:sp>
        <p:nvSpPr>
          <p:cNvPr id="11" name="TextBox 10">
            <a:extLst>
              <a:ext uri="{FF2B5EF4-FFF2-40B4-BE49-F238E27FC236}">
                <a16:creationId xmlns:a16="http://schemas.microsoft.com/office/drawing/2014/main" id="{EFDAF61C-3545-48D2-8A83-BCE9D85DF2C5}"/>
              </a:ext>
            </a:extLst>
          </p:cNvPr>
          <p:cNvSpPr txBox="1"/>
          <p:nvPr/>
        </p:nvSpPr>
        <p:spPr>
          <a:xfrm>
            <a:off x="2860010" y="233651"/>
            <a:ext cx="18663980" cy="9028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200" b="0" i="0" u="none" strike="noStrike" cap="none" spc="0" normalizeH="0" baseline="0" dirty="0">
                <a:ln>
                  <a:noFill/>
                </a:ln>
                <a:solidFill>
                  <a:srgbClr val="000000"/>
                </a:solidFill>
                <a:effectLst/>
                <a:uFillTx/>
                <a:latin typeface="+mn-lt"/>
                <a:ea typeface="+mn-ea"/>
                <a:cs typeface="+mn-cs"/>
                <a:sym typeface="Helvetica Light"/>
              </a:rPr>
              <a:t>Support</a:t>
            </a:r>
          </a:p>
        </p:txBody>
      </p:sp>
    </p:spTree>
  </p:cSld>
  <p:clrMapOvr>
    <a:masterClrMapping/>
  </p:clrMapOvr>
  <p:transition spd="slow"/>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p:cNvSpPr>
          <p:nvPr>
            <p:ph type="title"/>
          </p:nvPr>
        </p:nvSpPr>
        <p:spPr>
          <a:prstGeom prst="rect">
            <a:avLst/>
          </a:prstGeom>
        </p:spPr>
        <p:txBody>
          <a:bodyPr/>
          <a:lstStyle/>
          <a:p>
            <a:r>
              <a:t>Exercise 5</a:t>
            </a:r>
          </a:p>
        </p:txBody>
      </p:sp>
    </p:spTree>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p:cNvSpPr>
          <p:nvPr>
            <p:ph type="title"/>
          </p:nvPr>
        </p:nvSpPr>
        <p:spPr>
          <a:prstGeom prst="rect">
            <a:avLst/>
          </a:prstGeom>
        </p:spPr>
        <p:txBody>
          <a:bodyPr/>
          <a:lstStyle/>
          <a:p>
            <a:r>
              <a:t>Exercise 5</a:t>
            </a:r>
          </a:p>
        </p:txBody>
      </p:sp>
      <p:sp>
        <p:nvSpPr>
          <p:cNvPr id="414" name="Shape 414"/>
          <p:cNvSpPr>
            <a:spLocks noGrp="1"/>
          </p:cNvSpPr>
          <p:nvPr>
            <p:ph type="body" idx="1"/>
          </p:nvPr>
        </p:nvSpPr>
        <p:spPr>
          <a:prstGeom prst="rect">
            <a:avLst/>
          </a:prstGeom>
        </p:spPr>
        <p:txBody>
          <a:bodyPr/>
          <a:lstStyle/>
          <a:p>
            <a:r>
              <a:rPr dirty="0"/>
              <a:t>How many </a:t>
            </a:r>
            <a:r>
              <a:rPr b="1" dirty="0">
                <a:latin typeface="+mj-lt"/>
                <a:ea typeface="+mj-ea"/>
                <a:cs typeface="+mj-cs"/>
                <a:sym typeface="Helvetica"/>
              </a:rPr>
              <a:t>current</a:t>
            </a:r>
            <a:r>
              <a:rPr dirty="0"/>
              <a:t> allergies or intolerances does </a:t>
            </a:r>
            <a:r>
              <a:rPr lang="en-US" dirty="0"/>
              <a:t>Sandy Smart (id = </a:t>
            </a:r>
            <a:r>
              <a:rPr lang="en-US" b="0" i="0" dirty="0">
                <a:solidFill>
                  <a:srgbClr val="212121"/>
                </a:solidFill>
                <a:effectLst/>
              </a:rPr>
              <a:t>12742399</a:t>
            </a:r>
            <a:r>
              <a:rPr lang="en-US" dirty="0"/>
              <a:t>)</a:t>
            </a:r>
            <a:r>
              <a:rPr dirty="0"/>
              <a:t> have?</a:t>
            </a:r>
          </a:p>
          <a:p>
            <a:pPr lvl="1"/>
            <a:r>
              <a:rPr dirty="0"/>
              <a:t>Current: actual or possible existing allergies or intolerances </a:t>
            </a:r>
          </a:p>
          <a:p>
            <a:pPr lvl="1"/>
            <a:r>
              <a:rPr dirty="0"/>
              <a:t>Hint: What indicates “current” for this FHIR resource?</a:t>
            </a:r>
          </a:p>
        </p:txBody>
      </p:sp>
    </p:spTree>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Shape 416"/>
          <p:cNvSpPr>
            <a:spLocks noGrp="1"/>
          </p:cNvSpPr>
          <p:nvPr>
            <p:ph type="title"/>
          </p:nvPr>
        </p:nvSpPr>
        <p:spPr>
          <a:prstGeom prst="rect">
            <a:avLst/>
          </a:prstGeom>
        </p:spPr>
        <p:txBody>
          <a:bodyPr/>
          <a:lstStyle/>
          <a:p>
            <a:r>
              <a:rPr dirty="0"/>
              <a:t>Exercise 5: Answer</a:t>
            </a:r>
          </a:p>
        </p:txBody>
      </p:sp>
      <p:sp>
        <p:nvSpPr>
          <p:cNvPr id="417" name="Shape 417"/>
          <p:cNvSpPr>
            <a:spLocks noGrp="1"/>
          </p:cNvSpPr>
          <p:nvPr>
            <p:ph type="body" idx="1"/>
          </p:nvPr>
        </p:nvSpPr>
        <p:spPr>
          <a:prstGeom prst="rect">
            <a:avLst/>
          </a:prstGeom>
        </p:spPr>
        <p:txBody>
          <a:bodyPr/>
          <a:lstStyle/>
          <a:p>
            <a:r>
              <a:rPr lang="en-US" dirty="0"/>
              <a:t>24</a:t>
            </a:r>
            <a:endParaRPr dirty="0"/>
          </a:p>
          <a:p>
            <a:pPr lvl="1"/>
            <a:r>
              <a:rPr dirty="0"/>
              <a:t>GET </a:t>
            </a:r>
            <a:r>
              <a:rPr lang="en-US" u="sng" dirty="0">
                <a:hlinkClick r:id="rId3"/>
              </a:rPr>
              <a:t>https://fhir-open.cerner.com/r4/ec2458f2-1e24-41c8-b71b-0e701af7583d/AllergyIntolerance?clinical-status=active&amp;patient=12742399&amp;_format=json</a:t>
            </a:r>
            <a:endParaRPr u="sng" dirty="0">
              <a:hlinkClick r:id="rId4"/>
            </a:endParaRPr>
          </a:p>
        </p:txBody>
      </p:sp>
    </p:spTree>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Shape 424"/>
          <p:cNvSpPr/>
          <p:nvPr/>
        </p:nvSpPr>
        <p:spPr>
          <a:xfrm>
            <a:off x="358005" y="12570296"/>
            <a:ext cx="1389322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spcBef>
                <a:spcPts val="5900"/>
              </a:spcBef>
              <a:defRPr sz="3500" u="sng">
                <a:hlinkClick r:id="rId2"/>
              </a:defRPr>
            </a:lvl1pPr>
          </a:lstStyle>
          <a:p>
            <a:pPr>
              <a:defRPr u="none"/>
            </a:pPr>
            <a:r>
              <a:rPr lang="en-US" u="sng" dirty="0">
                <a:hlinkClick r:id="rId3"/>
              </a:rPr>
              <a:t>https://hl7.org/fhir/r4/valueset-allergyintolerance-clinical.html#expansion</a:t>
            </a:r>
            <a:endParaRPr u="sng" dirty="0">
              <a:hlinkClick r:id="rId2"/>
            </a:endParaRPr>
          </a:p>
        </p:txBody>
      </p:sp>
      <p:pic>
        <p:nvPicPr>
          <p:cNvPr id="3" name="Picture 2">
            <a:extLst>
              <a:ext uri="{FF2B5EF4-FFF2-40B4-BE49-F238E27FC236}">
                <a16:creationId xmlns:a16="http://schemas.microsoft.com/office/drawing/2014/main" id="{B490AD7B-4952-46E1-B830-8E1077EACE63}"/>
              </a:ext>
            </a:extLst>
          </p:cNvPr>
          <p:cNvPicPr>
            <a:picLocks noChangeAspect="1"/>
          </p:cNvPicPr>
          <p:nvPr/>
        </p:nvPicPr>
        <p:blipFill>
          <a:blip r:embed="rId4"/>
          <a:stretch>
            <a:fillRect/>
          </a:stretch>
        </p:blipFill>
        <p:spPr>
          <a:xfrm>
            <a:off x="323849" y="1976437"/>
            <a:ext cx="23736301" cy="7049884"/>
          </a:xfrm>
          <a:prstGeom prst="rect">
            <a:avLst/>
          </a:prstGeom>
        </p:spPr>
      </p:pic>
    </p:spTree>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Shape 426"/>
          <p:cNvSpPr>
            <a:spLocks noGrp="1"/>
          </p:cNvSpPr>
          <p:nvPr>
            <p:ph type="title"/>
          </p:nvPr>
        </p:nvSpPr>
        <p:spPr>
          <a:prstGeom prst="rect">
            <a:avLst/>
          </a:prstGeom>
        </p:spPr>
        <p:txBody>
          <a:bodyPr/>
          <a:lstStyle/>
          <a:p>
            <a:r>
              <a:t>What if it wasn’t mapped/known?</a:t>
            </a:r>
          </a:p>
        </p:txBody>
      </p:sp>
      <p:sp>
        <p:nvSpPr>
          <p:cNvPr id="427" name="Shape 427"/>
          <p:cNvSpPr/>
          <p:nvPr/>
        </p:nvSpPr>
        <p:spPr>
          <a:xfrm>
            <a:off x="366997" y="12893512"/>
            <a:ext cx="9914574"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https://hl7.org/fhir/allergyintolerance.html#resource</a:t>
            </a:r>
            <a:endParaRPr u="sng" dirty="0">
              <a:hlinkClick r:id="rId3"/>
            </a:endParaRPr>
          </a:p>
        </p:txBody>
      </p:sp>
      <p:pic>
        <p:nvPicPr>
          <p:cNvPr id="5" name="Picture 4">
            <a:extLst>
              <a:ext uri="{FF2B5EF4-FFF2-40B4-BE49-F238E27FC236}">
                <a16:creationId xmlns:a16="http://schemas.microsoft.com/office/drawing/2014/main" id="{A1337DD0-8B7D-4A22-9FB3-CA89812D6103}"/>
              </a:ext>
            </a:extLst>
          </p:cNvPr>
          <p:cNvPicPr>
            <a:picLocks noChangeAspect="1"/>
          </p:cNvPicPr>
          <p:nvPr/>
        </p:nvPicPr>
        <p:blipFill>
          <a:blip r:embed="rId5"/>
          <a:stretch>
            <a:fillRect/>
          </a:stretch>
        </p:blipFill>
        <p:spPr>
          <a:xfrm>
            <a:off x="1323975" y="976312"/>
            <a:ext cx="21278086" cy="3557588"/>
          </a:xfrm>
          <a:prstGeom prst="rect">
            <a:avLst/>
          </a:prstGeom>
        </p:spPr>
      </p:pic>
    </p:spTree>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p:cNvSpPr>
          <p:nvPr>
            <p:ph type="title"/>
          </p:nvPr>
        </p:nvSpPr>
        <p:spPr>
          <a:prstGeom prst="rect">
            <a:avLst/>
          </a:prstGeom>
        </p:spPr>
        <p:txBody>
          <a:bodyPr/>
          <a:lstStyle/>
          <a:p>
            <a:r>
              <a:t>Exercise 6</a:t>
            </a:r>
          </a:p>
        </p:txBody>
      </p:sp>
    </p:spTree>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 name="Shape 435"/>
          <p:cNvSpPr>
            <a:spLocks noGrp="1"/>
          </p:cNvSpPr>
          <p:nvPr>
            <p:ph type="title"/>
          </p:nvPr>
        </p:nvSpPr>
        <p:spPr>
          <a:prstGeom prst="rect">
            <a:avLst/>
          </a:prstGeom>
        </p:spPr>
        <p:txBody>
          <a:bodyPr/>
          <a:lstStyle/>
          <a:p>
            <a:r>
              <a:t>Exercise 6</a:t>
            </a:r>
          </a:p>
        </p:txBody>
      </p:sp>
      <p:sp>
        <p:nvSpPr>
          <p:cNvPr id="436" name="Shape 436"/>
          <p:cNvSpPr>
            <a:spLocks noGrp="1"/>
          </p:cNvSpPr>
          <p:nvPr>
            <p:ph type="body" idx="1"/>
          </p:nvPr>
        </p:nvSpPr>
        <p:spPr>
          <a:prstGeom prst="rect">
            <a:avLst/>
          </a:prstGeom>
        </p:spPr>
        <p:txBody>
          <a:bodyPr/>
          <a:lstStyle/>
          <a:p>
            <a:r>
              <a:rPr dirty="0"/>
              <a:t>How many different </a:t>
            </a:r>
            <a:r>
              <a:rPr lang="en-US" dirty="0"/>
              <a:t>medication orders </a:t>
            </a:r>
            <a:r>
              <a:rPr dirty="0"/>
              <a:t>of </a:t>
            </a:r>
            <a:r>
              <a:rPr lang="en-US" i="1" dirty="0"/>
              <a:t>Sertraline </a:t>
            </a:r>
            <a:r>
              <a:rPr dirty="0"/>
              <a:t>does </a:t>
            </a:r>
            <a:r>
              <a:rPr lang="en-US" dirty="0"/>
              <a:t>Fredrick Smart (id = </a:t>
            </a:r>
            <a:r>
              <a:rPr lang="en-US" b="0" i="0" dirty="0">
                <a:solidFill>
                  <a:srgbClr val="212121"/>
                </a:solidFill>
                <a:effectLst/>
              </a:rPr>
              <a:t>12724070</a:t>
            </a:r>
            <a:r>
              <a:rPr lang="en-US" dirty="0"/>
              <a:t>)</a:t>
            </a:r>
            <a:r>
              <a:rPr dirty="0"/>
              <a:t> have?</a:t>
            </a:r>
          </a:p>
        </p:txBody>
      </p:sp>
    </p:spTree>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p:cNvSpPr>
          <p:nvPr>
            <p:ph type="title"/>
          </p:nvPr>
        </p:nvSpPr>
        <p:spPr>
          <a:prstGeom prst="rect">
            <a:avLst/>
          </a:prstGeom>
        </p:spPr>
        <p:txBody>
          <a:bodyPr/>
          <a:lstStyle/>
          <a:p>
            <a:r>
              <a:t>Exercise 6: Answer</a:t>
            </a:r>
          </a:p>
        </p:txBody>
      </p:sp>
      <p:sp>
        <p:nvSpPr>
          <p:cNvPr id="439" name="Shape 439"/>
          <p:cNvSpPr>
            <a:spLocks noGrp="1"/>
          </p:cNvSpPr>
          <p:nvPr>
            <p:ph type="body" idx="1"/>
          </p:nvPr>
        </p:nvSpPr>
        <p:spPr>
          <a:xfrm>
            <a:off x="1689100" y="3238500"/>
            <a:ext cx="21005800" cy="9220201"/>
          </a:xfrm>
          <a:prstGeom prst="rect">
            <a:avLst/>
          </a:prstGeom>
        </p:spPr>
        <p:txBody>
          <a:bodyPr>
            <a:normAutofit lnSpcReduction="10000"/>
          </a:bodyPr>
          <a:lstStyle/>
          <a:p>
            <a:r>
              <a:rPr dirty="0"/>
              <a:t>1</a:t>
            </a:r>
          </a:p>
          <a:p>
            <a:r>
              <a:rPr dirty="0"/>
              <a:t>GET </a:t>
            </a:r>
            <a:r>
              <a:rPr lang="en-US" u="sng" dirty="0">
                <a:hlinkClick r:id="rId2"/>
              </a:rPr>
              <a:t>https://fhir-open.cerner.com/r4/ec2458f2-1e24-41c8-b71b-0e701af7583d/MedicationRequest?patient=12724070&amp;status=active&amp;_format=json</a:t>
            </a:r>
            <a:endParaRPr lang="en-US" u="sng" dirty="0"/>
          </a:p>
          <a:p>
            <a:r>
              <a:rPr lang="en-US" dirty="0"/>
              <a:t>GET </a:t>
            </a:r>
            <a:r>
              <a:rPr lang="en-US" b="0" i="0" dirty="0">
                <a:solidFill>
                  <a:srgbClr val="212121"/>
                </a:solidFill>
                <a:effectLst/>
                <a:hlinkClick r:id="rId3"/>
              </a:rPr>
              <a:t>https://fhir-open.cerner.com/r4/ec2458f2-1e24-41c8-b71b-0e701af7583d/MedicationRequest?patient=12724070&amp;status=active&amp;-pageContext=T3BlblBsYXRmb3JtRmhpckNvbnRleHQ9dHJ1ZSZwYWdlQ29udGV4dD0zNjgwNjU0MDhfMzY4MDY1NDE1XzEyNzI0MDcwXzFfMSZjb25jZXB0PWNoYXJ0ZWQ%3D&amp;-pageDirection=NEXT&amp;_format=json</a:t>
            </a:r>
            <a:endParaRPr dirty="0">
              <a:hlinkClick r:id="rId4"/>
            </a:endParaRPr>
          </a:p>
        </p:txBody>
      </p:sp>
    </p:spTree>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 name="Shape 441"/>
          <p:cNvSpPr>
            <a:spLocks noGrp="1"/>
          </p:cNvSpPr>
          <p:nvPr>
            <p:ph type="title"/>
          </p:nvPr>
        </p:nvSpPr>
        <p:spPr>
          <a:prstGeom prst="rect">
            <a:avLst/>
          </a:prstGeom>
        </p:spPr>
        <p:txBody>
          <a:bodyPr/>
          <a:lstStyle/>
          <a:p>
            <a:r>
              <a:t>Paging</a:t>
            </a:r>
          </a:p>
        </p:txBody>
      </p:sp>
      <p:sp>
        <p:nvSpPr>
          <p:cNvPr id="442" name="Shape 442"/>
          <p:cNvSpPr>
            <a:spLocks noGrp="1"/>
          </p:cNvSpPr>
          <p:nvPr>
            <p:ph type="body" sz="half" idx="1"/>
          </p:nvPr>
        </p:nvSpPr>
        <p:spPr>
          <a:xfrm>
            <a:off x="1689100" y="8307938"/>
            <a:ext cx="21005800" cy="4775307"/>
          </a:xfrm>
          <a:prstGeom prst="rect">
            <a:avLst/>
          </a:prstGeom>
        </p:spPr>
        <p:txBody>
          <a:bodyPr>
            <a:normAutofit fontScale="92500" lnSpcReduction="10000"/>
          </a:bodyPr>
          <a:lstStyle/>
          <a:p>
            <a:pPr marL="622300" indent="-622300" defTabSz="808990">
              <a:spcBef>
                <a:spcPts val="5700"/>
              </a:spcBef>
              <a:defRPr sz="5096"/>
            </a:pPr>
            <a:r>
              <a:rPr dirty="0"/>
              <a:t>GET </a:t>
            </a:r>
            <a:r>
              <a:rPr lang="en-US" u="sng" dirty="0">
                <a:hlinkClick r:id="rId2"/>
              </a:rPr>
              <a:t>https://fhir-open.cerner.com/r4/ec2458f2-1e24-41c8-b71b-0e701af7583d/MedicationRequest?patient=12724070&amp;status=active&amp;-pageContext=T3BlblBsYXRmb3JtRmhpckNvbnRleHQ9dHJ1ZSZwYWdlQ29udGV4dD0zNjgwNjU0MDhfMzY4MDY1NDE1XzEyNzI0MDcwXzFfMSZjb25jZXB0PWNoYXJ0ZWQ%3D&amp;-pageDirection=NEXT&amp;_format=json</a:t>
            </a:r>
            <a:endParaRPr u="sng" dirty="0">
              <a:hlinkClick r:id="rId3"/>
            </a:endParaRPr>
          </a:p>
          <a:p>
            <a:pPr marL="1244600" lvl="1" indent="-622300" defTabSz="808990">
              <a:spcBef>
                <a:spcPts val="5700"/>
              </a:spcBef>
              <a:defRPr sz="5096"/>
            </a:pPr>
            <a:r>
              <a:rPr dirty="0"/>
              <a:t>Added _format parameter</a:t>
            </a:r>
          </a:p>
        </p:txBody>
      </p:sp>
      <p:pic>
        <p:nvPicPr>
          <p:cNvPr id="3" name="Picture 2">
            <a:extLst>
              <a:ext uri="{FF2B5EF4-FFF2-40B4-BE49-F238E27FC236}">
                <a16:creationId xmlns:a16="http://schemas.microsoft.com/office/drawing/2014/main" id="{6FFDF4A4-08E3-4DEB-BCBD-6D8C4996435F}"/>
              </a:ext>
            </a:extLst>
          </p:cNvPr>
          <p:cNvPicPr>
            <a:picLocks noChangeAspect="1"/>
          </p:cNvPicPr>
          <p:nvPr/>
        </p:nvPicPr>
        <p:blipFill>
          <a:blip r:embed="rId4"/>
          <a:stretch>
            <a:fillRect/>
          </a:stretch>
        </p:blipFill>
        <p:spPr>
          <a:xfrm>
            <a:off x="3168650" y="3238500"/>
            <a:ext cx="18046700" cy="5069438"/>
          </a:xfrm>
          <a:prstGeom prst="rect">
            <a:avLst/>
          </a:prstGeom>
        </p:spPr>
      </p:pic>
    </p:spTree>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 name="Shape 445"/>
          <p:cNvSpPr>
            <a:spLocks noGrp="1"/>
          </p:cNvSpPr>
          <p:nvPr>
            <p:ph type="title"/>
          </p:nvPr>
        </p:nvSpPr>
        <p:spPr>
          <a:prstGeom prst="rect">
            <a:avLst/>
          </a:prstGeom>
        </p:spPr>
        <p:txBody>
          <a:bodyPr/>
          <a:lstStyle/>
          <a:p>
            <a:r>
              <a:rPr dirty="0" err="1"/>
              <a:t>Medication</a:t>
            </a:r>
            <a:r>
              <a:rPr lang="en-US" dirty="0" err="1"/>
              <a:t>Administration</a:t>
            </a:r>
            <a:r>
              <a:rPr dirty="0"/>
              <a:t>?</a:t>
            </a:r>
          </a:p>
        </p:txBody>
      </p:sp>
      <p:sp>
        <p:nvSpPr>
          <p:cNvPr id="446" name="Shape 446"/>
          <p:cNvSpPr>
            <a:spLocks noGrp="1"/>
          </p:cNvSpPr>
          <p:nvPr>
            <p:ph type="body" idx="1"/>
          </p:nvPr>
        </p:nvSpPr>
        <p:spPr>
          <a:xfrm>
            <a:off x="1689100" y="3238500"/>
            <a:ext cx="21005800" cy="3238500"/>
          </a:xfrm>
          <a:prstGeom prst="rect">
            <a:avLst/>
          </a:prstGeom>
        </p:spPr>
        <p:txBody>
          <a:bodyPr/>
          <a:lstStyle/>
          <a:p>
            <a:r>
              <a:rPr dirty="0"/>
              <a:t>Could have, though question said order.</a:t>
            </a:r>
            <a:endParaRPr lang="en-US" dirty="0"/>
          </a:p>
          <a:p>
            <a:pPr marL="0" indent="0">
              <a:buNone/>
            </a:pPr>
            <a:endParaRPr dirty="0"/>
          </a:p>
        </p:txBody>
      </p:sp>
      <p:pic>
        <p:nvPicPr>
          <p:cNvPr id="3" name="Picture 2">
            <a:extLst>
              <a:ext uri="{FF2B5EF4-FFF2-40B4-BE49-F238E27FC236}">
                <a16:creationId xmlns:a16="http://schemas.microsoft.com/office/drawing/2014/main" id="{48294A57-7EE8-425C-8B83-1C83BE35CC43}"/>
              </a:ext>
            </a:extLst>
          </p:cNvPr>
          <p:cNvPicPr>
            <a:picLocks noChangeAspect="1"/>
          </p:cNvPicPr>
          <p:nvPr/>
        </p:nvPicPr>
        <p:blipFill>
          <a:blip r:embed="rId2"/>
          <a:stretch>
            <a:fillRect/>
          </a:stretch>
        </p:blipFill>
        <p:spPr>
          <a:xfrm>
            <a:off x="1689100" y="5238648"/>
            <a:ext cx="21005800" cy="3986119"/>
          </a:xfrm>
          <a:prstGeom prst="rect">
            <a:avLst/>
          </a:prstGeom>
        </p:spPr>
      </p:pic>
      <p:sp>
        <p:nvSpPr>
          <p:cNvPr id="6" name="Shape 427">
            <a:extLst>
              <a:ext uri="{FF2B5EF4-FFF2-40B4-BE49-F238E27FC236}">
                <a16:creationId xmlns:a16="http://schemas.microsoft.com/office/drawing/2014/main" id="{FE106334-FD12-415E-8DD6-5F0E5AEFF4B0}"/>
              </a:ext>
            </a:extLst>
          </p:cNvPr>
          <p:cNvSpPr/>
          <p:nvPr/>
        </p:nvSpPr>
        <p:spPr>
          <a:xfrm>
            <a:off x="547341" y="12607762"/>
            <a:ext cx="18088286"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https://fhir.cerner.com/millennium/r4/clinical/medications/medication-administration/#overview</a:t>
            </a:r>
            <a:endParaRPr u="sng" dirty="0">
              <a:hlinkClick r:id="rId3"/>
            </a:endParaRP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22" name="Shape 222"/>
          <p:cNvSpPr/>
          <p:nvPr/>
        </p:nvSpPr>
        <p:spPr>
          <a:xfrm>
            <a:off x="5108047" y="6197599"/>
            <a:ext cx="14421906"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rPr dirty="0"/>
              <a:t>Specification Versioning</a:t>
            </a:r>
          </a:p>
        </p:txBody>
      </p:sp>
      <p:sp>
        <p:nvSpPr>
          <p:cNvPr id="223" name="Shape 223"/>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p:nvPr/>
        </p:nvSpPr>
        <p:spPr>
          <a:xfrm>
            <a:off x="165150" y="12747462"/>
            <a:ext cx="1006205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http://hl7.org/fhir/medicationadministration.html#bnr</a:t>
            </a:r>
            <a:endParaRPr u="sng" dirty="0">
              <a:hlinkClick r:id="rId2"/>
            </a:endParaRPr>
          </a:p>
        </p:txBody>
      </p:sp>
      <p:pic>
        <p:nvPicPr>
          <p:cNvPr id="3" name="Picture 2">
            <a:extLst>
              <a:ext uri="{FF2B5EF4-FFF2-40B4-BE49-F238E27FC236}">
                <a16:creationId xmlns:a16="http://schemas.microsoft.com/office/drawing/2014/main" id="{02A2BF4F-0814-4F2C-BBAD-24701A46274F}"/>
              </a:ext>
            </a:extLst>
          </p:cNvPr>
          <p:cNvPicPr>
            <a:picLocks noChangeAspect="1"/>
          </p:cNvPicPr>
          <p:nvPr/>
        </p:nvPicPr>
        <p:blipFill>
          <a:blip r:embed="rId4"/>
          <a:stretch>
            <a:fillRect/>
          </a:stretch>
        </p:blipFill>
        <p:spPr>
          <a:xfrm>
            <a:off x="489592" y="2400036"/>
            <a:ext cx="23404815" cy="6648713"/>
          </a:xfrm>
          <a:prstGeom prst="rect">
            <a:avLst/>
          </a:prstGeom>
        </p:spPr>
      </p:pic>
    </p:spTree>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Shape 451"/>
          <p:cNvSpPr>
            <a:spLocks noGrp="1"/>
          </p:cNvSpPr>
          <p:nvPr>
            <p:ph type="title"/>
          </p:nvPr>
        </p:nvSpPr>
        <p:spPr>
          <a:prstGeom prst="rect">
            <a:avLst/>
          </a:prstGeom>
        </p:spPr>
        <p:txBody>
          <a:bodyPr/>
          <a:lstStyle/>
          <a:p>
            <a:r>
              <a:t>Exercise 7</a:t>
            </a:r>
          </a:p>
        </p:txBody>
      </p:sp>
    </p:spTree>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 name="Shape 453"/>
          <p:cNvSpPr>
            <a:spLocks noGrp="1"/>
          </p:cNvSpPr>
          <p:nvPr>
            <p:ph type="title"/>
          </p:nvPr>
        </p:nvSpPr>
        <p:spPr>
          <a:prstGeom prst="rect">
            <a:avLst/>
          </a:prstGeom>
        </p:spPr>
        <p:txBody>
          <a:bodyPr/>
          <a:lstStyle/>
          <a:p>
            <a:r>
              <a:rPr dirty="0"/>
              <a:t>Exercise 7</a:t>
            </a:r>
          </a:p>
        </p:txBody>
      </p:sp>
      <p:sp>
        <p:nvSpPr>
          <p:cNvPr id="454" name="Shape 454"/>
          <p:cNvSpPr>
            <a:spLocks noGrp="1"/>
          </p:cNvSpPr>
          <p:nvPr>
            <p:ph type="body" idx="1"/>
          </p:nvPr>
        </p:nvSpPr>
        <p:spPr>
          <a:prstGeom prst="rect">
            <a:avLst/>
          </a:prstGeom>
        </p:spPr>
        <p:txBody>
          <a:bodyPr/>
          <a:lstStyle/>
          <a:p>
            <a:r>
              <a:rPr dirty="0"/>
              <a:t>What is the name of the patient with </a:t>
            </a:r>
            <a:r>
              <a:rPr lang="en-US" dirty="0"/>
              <a:t>C</a:t>
            </a:r>
            <a:r>
              <a:rPr dirty="0"/>
              <a:t>MRN </a:t>
            </a:r>
            <a:r>
              <a:rPr lang="en-US" dirty="0"/>
              <a:t>171</a:t>
            </a:r>
          </a:p>
          <a:p>
            <a:r>
              <a:rPr dirty="0"/>
              <a:t>Hint: the system</a:t>
            </a:r>
            <a:r>
              <a:rPr lang="en-US" dirty="0"/>
              <a:t> </a:t>
            </a:r>
            <a:r>
              <a:rPr lang="en-US" dirty="0" err="1"/>
              <a:t>oid</a:t>
            </a:r>
            <a:r>
              <a:rPr dirty="0"/>
              <a:t> is </a:t>
            </a:r>
            <a:r>
              <a:rPr lang="en-US" b="0" i="0" dirty="0">
                <a:solidFill>
                  <a:srgbClr val="212121"/>
                </a:solidFill>
                <a:effectLst/>
              </a:rPr>
              <a:t>urn:oid:2.16.840.1.113883.3.787.0.0</a:t>
            </a:r>
            <a:endParaRPr dirty="0"/>
          </a:p>
        </p:txBody>
      </p:sp>
    </p:spTree>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Shape 456"/>
          <p:cNvSpPr>
            <a:spLocks noGrp="1"/>
          </p:cNvSpPr>
          <p:nvPr>
            <p:ph type="title"/>
          </p:nvPr>
        </p:nvSpPr>
        <p:spPr>
          <a:prstGeom prst="rect">
            <a:avLst/>
          </a:prstGeom>
        </p:spPr>
        <p:txBody>
          <a:bodyPr/>
          <a:lstStyle/>
          <a:p>
            <a:r>
              <a:t>Exercise 7: Answer</a:t>
            </a:r>
          </a:p>
        </p:txBody>
      </p:sp>
      <p:sp>
        <p:nvSpPr>
          <p:cNvPr id="457" name="Shape 457"/>
          <p:cNvSpPr>
            <a:spLocks noGrp="1"/>
          </p:cNvSpPr>
          <p:nvPr>
            <p:ph type="body" idx="1"/>
          </p:nvPr>
        </p:nvSpPr>
        <p:spPr>
          <a:prstGeom prst="rect">
            <a:avLst/>
          </a:prstGeom>
        </p:spPr>
        <p:txBody>
          <a:bodyPr/>
          <a:lstStyle/>
          <a:p>
            <a:r>
              <a:rPr lang="en-US" dirty="0"/>
              <a:t>Smart, Nancy</a:t>
            </a:r>
            <a:endParaRPr dirty="0"/>
          </a:p>
          <a:p>
            <a:r>
              <a:rPr dirty="0"/>
              <a:t>GET </a:t>
            </a:r>
            <a:r>
              <a:rPr lang="en-US" dirty="0">
                <a:hlinkClick r:id="rId2"/>
              </a:rPr>
              <a:t>https://fhir-open.cerner.com/r4/ec2458f2-1e24-41c8-b71b-0e701af7583d/Patient?identifier=urn:oid:2.16.840.1.113883.3.787.0.0|171&amp;_format=json</a:t>
            </a:r>
            <a:endParaRPr dirty="0"/>
          </a:p>
        </p:txBody>
      </p:sp>
    </p:spTree>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925C445-5F3C-54C2-F41B-A49472268886}"/>
              </a:ext>
            </a:extLst>
          </p:cNvPr>
          <p:cNvPicPr>
            <a:picLocks noChangeAspect="1"/>
          </p:cNvPicPr>
          <p:nvPr/>
        </p:nvPicPr>
        <p:blipFill>
          <a:blip r:embed="rId2"/>
          <a:stretch>
            <a:fillRect/>
          </a:stretch>
        </p:blipFill>
        <p:spPr>
          <a:xfrm>
            <a:off x="14781695" y="864111"/>
            <a:ext cx="7542698" cy="5993889"/>
          </a:xfrm>
          <a:prstGeom prst="rect">
            <a:avLst/>
          </a:prstGeom>
        </p:spPr>
      </p:pic>
      <p:pic>
        <p:nvPicPr>
          <p:cNvPr id="6" name="Picture 5">
            <a:extLst>
              <a:ext uri="{FF2B5EF4-FFF2-40B4-BE49-F238E27FC236}">
                <a16:creationId xmlns:a16="http://schemas.microsoft.com/office/drawing/2014/main" id="{52C01AEE-CA19-0C5B-5E08-F4A998A613D2}"/>
              </a:ext>
            </a:extLst>
          </p:cNvPr>
          <p:cNvPicPr>
            <a:picLocks noChangeAspect="1"/>
          </p:cNvPicPr>
          <p:nvPr/>
        </p:nvPicPr>
        <p:blipFill>
          <a:blip r:embed="rId3"/>
          <a:stretch>
            <a:fillRect/>
          </a:stretch>
        </p:blipFill>
        <p:spPr>
          <a:xfrm>
            <a:off x="1181024" y="864111"/>
            <a:ext cx="13740767" cy="10486376"/>
          </a:xfrm>
          <a:prstGeom prst="rect">
            <a:avLst/>
          </a:prstGeom>
        </p:spPr>
      </p:pic>
    </p:spTree>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461" name="Shape 461"/>
          <p:cNvSpPr/>
          <p:nvPr/>
        </p:nvSpPr>
        <p:spPr>
          <a:xfrm>
            <a:off x="8975780" y="6197599"/>
            <a:ext cx="6686440"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Extensions</a:t>
            </a:r>
          </a:p>
        </p:txBody>
      </p:sp>
      <p:sp>
        <p:nvSpPr>
          <p:cNvPr id="462" name="Shape 462"/>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4" name="pasted-image.png"/>
          <p:cNvPicPr>
            <a:picLocks noChangeAspect="1"/>
          </p:cNvPicPr>
          <p:nvPr/>
        </p:nvPicPr>
        <p:blipFill>
          <a:blip r:embed="rId2"/>
          <a:stretch>
            <a:fillRect/>
          </a:stretch>
        </p:blipFill>
        <p:spPr>
          <a:xfrm>
            <a:off x="5454973" y="3489486"/>
            <a:ext cx="13474054" cy="6737028"/>
          </a:xfrm>
          <a:prstGeom prst="rect">
            <a:avLst/>
          </a:prstGeom>
          <a:ln w="12700">
            <a:miter lim="400000"/>
          </a:ln>
        </p:spPr>
      </p:pic>
      <p:sp>
        <p:nvSpPr>
          <p:cNvPr id="465" name="Shape 465"/>
          <p:cNvSpPr/>
          <p:nvPr/>
        </p:nvSpPr>
        <p:spPr>
          <a:xfrm>
            <a:off x="771505" y="12845573"/>
            <a:ext cx="679032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https://hl7.org/fhir/extensibility.html</a:t>
            </a:r>
            <a:endParaRPr u="sng" dirty="0">
              <a:hlinkClick r:id="rId3"/>
            </a:endParaRPr>
          </a:p>
        </p:txBody>
      </p:sp>
    </p:spTree>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 name="Shape 467"/>
          <p:cNvSpPr>
            <a:spLocks noGrp="1"/>
          </p:cNvSpPr>
          <p:nvPr>
            <p:ph type="title"/>
          </p:nvPr>
        </p:nvSpPr>
        <p:spPr>
          <a:prstGeom prst="rect">
            <a:avLst/>
          </a:prstGeom>
        </p:spPr>
        <p:txBody>
          <a:bodyPr/>
          <a:lstStyle/>
          <a:p>
            <a:r>
              <a:t>Extension “Rules”</a:t>
            </a:r>
          </a:p>
        </p:txBody>
      </p:sp>
      <p:sp>
        <p:nvSpPr>
          <p:cNvPr id="468" name="Shape 468"/>
          <p:cNvSpPr>
            <a:spLocks noGrp="1"/>
          </p:cNvSpPr>
          <p:nvPr>
            <p:ph type="body" idx="1"/>
          </p:nvPr>
        </p:nvSpPr>
        <p:spPr>
          <a:prstGeom prst="rect">
            <a:avLst/>
          </a:prstGeom>
        </p:spPr>
        <p:txBody>
          <a:bodyPr/>
          <a:lstStyle/>
          <a:p>
            <a:r>
              <a:t>They’re Expected</a:t>
            </a:r>
          </a:p>
          <a:p>
            <a:r>
              <a:t>They can nest</a:t>
            </a:r>
          </a:p>
          <a:p>
            <a:r>
              <a:t>Server/Client cannot reject because of extension</a:t>
            </a:r>
          </a:p>
          <a:p>
            <a:pPr lvl="1"/>
            <a:r>
              <a:t>Unless it’s a modifier</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68">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6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46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46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46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8" grpId="0" build="p" bldLvl="5" animBg="1" advAuto="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 name="Shape 470"/>
          <p:cNvSpPr>
            <a:spLocks noGrp="1"/>
          </p:cNvSpPr>
          <p:nvPr>
            <p:ph type="title"/>
          </p:nvPr>
        </p:nvSpPr>
        <p:spPr>
          <a:xfrm>
            <a:off x="635000" y="104033"/>
            <a:ext cx="23114000" cy="2006601"/>
          </a:xfrm>
          <a:prstGeom prst="rect">
            <a:avLst/>
          </a:prstGeom>
        </p:spPr>
        <p:txBody>
          <a:bodyPr/>
          <a:lstStyle/>
          <a:p>
            <a:r>
              <a:t>Examples</a:t>
            </a:r>
          </a:p>
        </p:txBody>
      </p:sp>
      <p:pic>
        <p:nvPicPr>
          <p:cNvPr id="471" name="pasted-image.png"/>
          <p:cNvPicPr>
            <a:picLocks noChangeAspect="1"/>
          </p:cNvPicPr>
          <p:nvPr/>
        </p:nvPicPr>
        <p:blipFill>
          <a:blip r:embed="rId2"/>
          <a:stretch>
            <a:fillRect/>
          </a:stretch>
        </p:blipFill>
        <p:spPr>
          <a:xfrm>
            <a:off x="3352800" y="2032000"/>
            <a:ext cx="17678400" cy="9652000"/>
          </a:xfrm>
          <a:prstGeom prst="rect">
            <a:avLst/>
          </a:prstGeom>
          <a:ln w="12700">
            <a:miter lim="400000"/>
          </a:ln>
        </p:spPr>
      </p:pic>
    </p:spTree>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 name="Shape 473"/>
          <p:cNvSpPr>
            <a:spLocks noGrp="1"/>
          </p:cNvSpPr>
          <p:nvPr>
            <p:ph type="title"/>
          </p:nvPr>
        </p:nvSpPr>
        <p:spPr>
          <a:xfrm>
            <a:off x="635000" y="250045"/>
            <a:ext cx="23114000" cy="2006601"/>
          </a:xfrm>
          <a:prstGeom prst="rect">
            <a:avLst/>
          </a:prstGeom>
        </p:spPr>
        <p:txBody>
          <a:bodyPr/>
          <a:lstStyle/>
          <a:p>
            <a:r>
              <a:t>Modifier Example</a:t>
            </a:r>
          </a:p>
        </p:txBody>
      </p:sp>
      <p:pic>
        <p:nvPicPr>
          <p:cNvPr id="474" name="pasted-image.png"/>
          <p:cNvPicPr>
            <a:picLocks noChangeAspect="1"/>
          </p:cNvPicPr>
          <p:nvPr/>
        </p:nvPicPr>
        <p:blipFill>
          <a:blip r:embed="rId3"/>
          <a:stretch>
            <a:fillRect/>
          </a:stretch>
        </p:blipFill>
        <p:spPr>
          <a:xfrm>
            <a:off x="3429000" y="2293224"/>
            <a:ext cx="17526000" cy="10541001"/>
          </a:xfrm>
          <a:prstGeom prst="rect">
            <a:avLst/>
          </a:prstGeom>
          <a:ln w="12700">
            <a:miter lim="400000"/>
          </a:ln>
        </p:spPr>
      </p:pic>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p:nvPr/>
        </p:nvSpPr>
        <p:spPr>
          <a:xfrm>
            <a:off x="358995" y="6068040"/>
            <a:ext cx="6174614" cy="157992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p>
            <a:r>
              <a:rPr sz="4800" dirty="0"/>
              <a:t>Current: </a:t>
            </a:r>
            <a:r>
              <a:rPr lang="en-US" sz="4800" dirty="0"/>
              <a:t>R5 Sequence</a:t>
            </a:r>
            <a:endParaRPr sz="4800" dirty="0"/>
          </a:p>
          <a:p>
            <a:r>
              <a:rPr sz="4800" dirty="0"/>
              <a:t>AKA: </a:t>
            </a:r>
            <a:r>
              <a:rPr lang="en-US" sz="4800" dirty="0"/>
              <a:t>5.0.0</a:t>
            </a:r>
            <a:endParaRPr sz="4800" dirty="0"/>
          </a:p>
        </p:txBody>
      </p:sp>
      <p:sp>
        <p:nvSpPr>
          <p:cNvPr id="227" name="Shape 227"/>
          <p:cNvSpPr/>
          <p:nvPr/>
        </p:nvSpPr>
        <p:spPr>
          <a:xfrm>
            <a:off x="100621" y="12916355"/>
            <a:ext cx="6174614"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dirty="0">
                <a:hlinkClick r:id="rId2"/>
              </a:rPr>
              <a:t>http://hl7.org/fhir/directory.html</a:t>
            </a:r>
          </a:p>
        </p:txBody>
      </p:sp>
      <p:pic>
        <p:nvPicPr>
          <p:cNvPr id="3" name="Picture 2">
            <a:extLst>
              <a:ext uri="{FF2B5EF4-FFF2-40B4-BE49-F238E27FC236}">
                <a16:creationId xmlns:a16="http://schemas.microsoft.com/office/drawing/2014/main" id="{7A47CF4A-1382-795B-11E2-69ACEDC5D13A}"/>
              </a:ext>
            </a:extLst>
          </p:cNvPr>
          <p:cNvPicPr>
            <a:picLocks noChangeAspect="1"/>
          </p:cNvPicPr>
          <p:nvPr/>
        </p:nvPicPr>
        <p:blipFill>
          <a:blip r:embed="rId3"/>
          <a:stretch>
            <a:fillRect/>
          </a:stretch>
        </p:blipFill>
        <p:spPr>
          <a:xfrm>
            <a:off x="10193258" y="400527"/>
            <a:ext cx="13831747" cy="12914946"/>
          </a:xfrm>
          <a:prstGeom prst="rect">
            <a:avLst/>
          </a:prstGeom>
        </p:spPr>
      </p:pic>
    </p:spTree>
  </p:cSld>
  <p:clrMapOvr>
    <a:masterClrMapping/>
  </p:clrMapOvr>
  <p:transition spd="slow"/>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 name="Shape 478"/>
          <p:cNvSpPr/>
          <p:nvPr/>
        </p:nvSpPr>
        <p:spPr>
          <a:xfrm>
            <a:off x="634436" y="12961927"/>
            <a:ext cx="10363414"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https://hl7.org/fhir/R4/extension-patient-birthtime.html</a:t>
            </a:r>
            <a:endParaRPr u="sng" dirty="0">
              <a:hlinkClick r:id="rId3"/>
            </a:endParaRPr>
          </a:p>
        </p:txBody>
      </p:sp>
      <p:pic>
        <p:nvPicPr>
          <p:cNvPr id="3" name="Picture 2">
            <a:extLst>
              <a:ext uri="{FF2B5EF4-FFF2-40B4-BE49-F238E27FC236}">
                <a16:creationId xmlns:a16="http://schemas.microsoft.com/office/drawing/2014/main" id="{763DB2B0-8B44-4D06-8A77-07FDDBDD697A}"/>
              </a:ext>
            </a:extLst>
          </p:cNvPr>
          <p:cNvPicPr>
            <a:picLocks noChangeAspect="1"/>
          </p:cNvPicPr>
          <p:nvPr/>
        </p:nvPicPr>
        <p:blipFill>
          <a:blip r:embed="rId5"/>
          <a:stretch>
            <a:fillRect/>
          </a:stretch>
        </p:blipFill>
        <p:spPr>
          <a:xfrm>
            <a:off x="3310851" y="375609"/>
            <a:ext cx="17762297" cy="12032523"/>
          </a:xfrm>
          <a:prstGeom prst="rect">
            <a:avLst/>
          </a:prstGeom>
        </p:spPr>
      </p:pic>
    </p:spTree>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483" name="Shape 483"/>
          <p:cNvSpPr/>
          <p:nvPr/>
        </p:nvSpPr>
        <p:spPr>
          <a:xfrm>
            <a:off x="8291859" y="6197599"/>
            <a:ext cx="805428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Conformance</a:t>
            </a:r>
          </a:p>
        </p:txBody>
      </p:sp>
      <p:sp>
        <p:nvSpPr>
          <p:cNvPr id="484" name="Shape 48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Shape 486"/>
          <p:cNvSpPr>
            <a:spLocks noGrp="1"/>
          </p:cNvSpPr>
          <p:nvPr>
            <p:ph type="title"/>
          </p:nvPr>
        </p:nvSpPr>
        <p:spPr>
          <a:prstGeom prst="rect">
            <a:avLst/>
          </a:prstGeom>
        </p:spPr>
        <p:txBody>
          <a:bodyPr/>
          <a:lstStyle/>
          <a:p>
            <a:r>
              <a:t>Conformance Resource</a:t>
            </a:r>
          </a:p>
        </p:txBody>
      </p:sp>
      <p:sp>
        <p:nvSpPr>
          <p:cNvPr id="487" name="Shape 487"/>
          <p:cNvSpPr>
            <a:spLocks noGrp="1"/>
          </p:cNvSpPr>
          <p:nvPr>
            <p:ph type="body" idx="1"/>
          </p:nvPr>
        </p:nvSpPr>
        <p:spPr>
          <a:prstGeom prst="rect">
            <a:avLst/>
          </a:prstGeom>
        </p:spPr>
        <p:txBody>
          <a:bodyPr/>
          <a:lstStyle/>
          <a:p>
            <a:r>
              <a:rPr dirty="0"/>
              <a:t>Weird: located at </a:t>
            </a:r>
            <a:r>
              <a:rPr strike="sngStrike" dirty="0"/>
              <a:t>[base]/Conformance</a:t>
            </a:r>
            <a:r>
              <a:rPr dirty="0"/>
              <a:t> [base]/metadata</a:t>
            </a:r>
          </a:p>
          <a:p>
            <a:r>
              <a:rPr dirty="0"/>
              <a:t>Describes the Server</a:t>
            </a:r>
          </a:p>
          <a:p>
            <a:r>
              <a:rPr dirty="0"/>
              <a:t>Step towards auto-config</a:t>
            </a:r>
          </a:p>
        </p:txBody>
      </p:sp>
      <p:sp>
        <p:nvSpPr>
          <p:cNvPr id="488" name="Shape 488"/>
          <p:cNvSpPr/>
          <p:nvPr/>
        </p:nvSpPr>
        <p:spPr>
          <a:xfrm>
            <a:off x="417224" y="12864585"/>
            <a:ext cx="797494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http://hl7.org/fhir/conformance-rules.html</a:t>
            </a:r>
            <a:endParaRPr u="sng" dirty="0">
              <a:hlinkClick r:id="rId3"/>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87">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8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487">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48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7" grpId="0" build="p" bldLvl="5" animBg="1" advAuto="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 name="Shape 492"/>
          <p:cNvSpPr>
            <a:spLocks noGrp="1"/>
          </p:cNvSpPr>
          <p:nvPr>
            <p:ph type="title"/>
          </p:nvPr>
        </p:nvSpPr>
        <p:spPr>
          <a:prstGeom prst="rect">
            <a:avLst/>
          </a:prstGeom>
        </p:spPr>
        <p:txBody>
          <a:bodyPr/>
          <a:lstStyle/>
          <a:p>
            <a:r>
              <a:t>What?</a:t>
            </a:r>
          </a:p>
        </p:txBody>
      </p:sp>
      <p:sp>
        <p:nvSpPr>
          <p:cNvPr id="493" name="Shape 493"/>
          <p:cNvSpPr>
            <a:spLocks noGrp="1"/>
          </p:cNvSpPr>
          <p:nvPr>
            <p:ph type="body" sz="half" idx="1"/>
          </p:nvPr>
        </p:nvSpPr>
        <p:spPr>
          <a:prstGeom prst="rect">
            <a:avLst/>
          </a:prstGeom>
        </p:spPr>
        <p:txBody>
          <a:bodyPr/>
          <a:lstStyle/>
          <a:p>
            <a:r>
              <a:t>Which operations?</a:t>
            </a:r>
          </a:p>
          <a:p>
            <a:r>
              <a:t>Which parameters?</a:t>
            </a:r>
          </a:p>
          <a:p>
            <a:r>
              <a:t>Which formats?</a:t>
            </a:r>
          </a:p>
          <a:p>
            <a:r>
              <a:t>Profiles…</a:t>
            </a:r>
          </a:p>
        </p:txBody>
      </p:sp>
      <p:pic>
        <p:nvPicPr>
          <p:cNvPr id="494" name="pasted-image.png"/>
          <p:cNvPicPr>
            <a:picLocks noChangeAspect="1"/>
          </p:cNvPicPr>
          <p:nvPr/>
        </p:nvPicPr>
        <p:blipFill>
          <a:blip r:embed="rId3"/>
          <a:stretch>
            <a:fillRect/>
          </a:stretch>
        </p:blipFill>
        <p:spPr>
          <a:xfrm>
            <a:off x="15411411" y="5187683"/>
            <a:ext cx="2782593" cy="2782594"/>
          </a:xfrm>
          <a:prstGeom prst="rect">
            <a:avLst/>
          </a:prstGeom>
          <a:ln w="12700">
            <a:miter lim="400000"/>
          </a:ln>
        </p:spPr>
      </p:pic>
      <p:pic>
        <p:nvPicPr>
          <p:cNvPr id="495" name="pasted-image.png"/>
          <p:cNvPicPr>
            <a:picLocks noChangeAspect="1"/>
          </p:cNvPicPr>
          <p:nvPr/>
        </p:nvPicPr>
        <p:blipFill>
          <a:blip r:embed="rId3"/>
          <a:stretch>
            <a:fillRect/>
          </a:stretch>
        </p:blipFill>
        <p:spPr>
          <a:xfrm>
            <a:off x="17844944" y="8714633"/>
            <a:ext cx="2453982" cy="2453981"/>
          </a:xfrm>
          <a:prstGeom prst="rect">
            <a:avLst/>
          </a:prstGeom>
          <a:ln w="12700">
            <a:miter lim="400000"/>
          </a:ln>
        </p:spPr>
      </p:pic>
      <p:pic>
        <p:nvPicPr>
          <p:cNvPr id="496" name="pasted-image.png"/>
          <p:cNvPicPr>
            <a:picLocks noChangeAspect="1"/>
          </p:cNvPicPr>
          <p:nvPr/>
        </p:nvPicPr>
        <p:blipFill>
          <a:blip r:embed="rId3"/>
          <a:stretch>
            <a:fillRect/>
          </a:stretch>
        </p:blipFill>
        <p:spPr>
          <a:xfrm>
            <a:off x="16706507" y="4266591"/>
            <a:ext cx="1981201" cy="1981201"/>
          </a:xfrm>
          <a:prstGeom prst="rect">
            <a:avLst/>
          </a:prstGeom>
          <a:ln w="12700">
            <a:miter lim="400000"/>
          </a:ln>
        </p:spPr>
      </p:pic>
      <p:pic>
        <p:nvPicPr>
          <p:cNvPr id="497" name="pasted-image.png"/>
          <p:cNvPicPr>
            <a:picLocks noChangeAspect="1"/>
          </p:cNvPicPr>
          <p:nvPr/>
        </p:nvPicPr>
        <p:blipFill>
          <a:blip r:embed="rId3"/>
          <a:stretch>
            <a:fillRect/>
          </a:stretch>
        </p:blipFill>
        <p:spPr>
          <a:xfrm>
            <a:off x="16711831" y="5897177"/>
            <a:ext cx="3890146" cy="3890146"/>
          </a:xfrm>
          <a:prstGeom prst="rect">
            <a:avLst/>
          </a:prstGeom>
          <a:ln w="12700">
            <a:miter lim="400000"/>
          </a:ln>
        </p:spPr>
      </p:pic>
      <p:pic>
        <p:nvPicPr>
          <p:cNvPr id="498" name="pasted-image.png"/>
          <p:cNvPicPr>
            <a:picLocks noChangeAspect="1"/>
          </p:cNvPicPr>
          <p:nvPr/>
        </p:nvPicPr>
        <p:blipFill>
          <a:blip r:embed="rId3"/>
          <a:stretch>
            <a:fillRect/>
          </a:stretch>
        </p:blipFill>
        <p:spPr>
          <a:xfrm>
            <a:off x="16655707" y="9236322"/>
            <a:ext cx="1981201" cy="1981201"/>
          </a:xfrm>
          <a:prstGeom prst="rect">
            <a:avLst/>
          </a:prstGeom>
          <a:ln w="12700">
            <a:miter lim="400000"/>
          </a:ln>
        </p:spPr>
      </p:pic>
    </p:spTree>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 name="Shape 502"/>
          <p:cNvSpPr>
            <a:spLocks noGrp="1"/>
          </p:cNvSpPr>
          <p:nvPr>
            <p:ph type="title"/>
          </p:nvPr>
        </p:nvSpPr>
        <p:spPr>
          <a:prstGeom prst="rect">
            <a:avLst/>
          </a:prstGeom>
        </p:spPr>
        <p:txBody>
          <a:bodyPr/>
          <a:lstStyle/>
          <a:p>
            <a:r>
              <a:t>Exercise 8</a:t>
            </a:r>
          </a:p>
        </p:txBody>
      </p:sp>
    </p:spTree>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Shape 504"/>
          <p:cNvSpPr>
            <a:spLocks noGrp="1"/>
          </p:cNvSpPr>
          <p:nvPr>
            <p:ph type="title"/>
          </p:nvPr>
        </p:nvSpPr>
        <p:spPr>
          <a:prstGeom prst="rect">
            <a:avLst/>
          </a:prstGeom>
        </p:spPr>
        <p:txBody>
          <a:bodyPr/>
          <a:lstStyle/>
          <a:p>
            <a:r>
              <a:t>Exercise 8</a:t>
            </a:r>
          </a:p>
        </p:txBody>
      </p:sp>
      <p:sp>
        <p:nvSpPr>
          <p:cNvPr id="505" name="Shape 505"/>
          <p:cNvSpPr>
            <a:spLocks noGrp="1"/>
          </p:cNvSpPr>
          <p:nvPr>
            <p:ph type="body" idx="1"/>
          </p:nvPr>
        </p:nvSpPr>
        <p:spPr>
          <a:prstGeom prst="rect">
            <a:avLst/>
          </a:prstGeom>
        </p:spPr>
        <p:txBody>
          <a:bodyPr/>
          <a:lstStyle/>
          <a:p>
            <a:r>
              <a:rPr dirty="0"/>
              <a:t>Which extensions are supported by the Millennium </a:t>
            </a:r>
            <a:r>
              <a:rPr lang="en-US" dirty="0"/>
              <a:t>R4 </a:t>
            </a:r>
            <a:r>
              <a:rPr dirty="0"/>
              <a:t>Patient resource?</a:t>
            </a:r>
          </a:p>
        </p:txBody>
      </p:sp>
    </p:spTree>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7" name="Shape 507"/>
          <p:cNvSpPr>
            <a:spLocks noGrp="1"/>
          </p:cNvSpPr>
          <p:nvPr>
            <p:ph type="title"/>
          </p:nvPr>
        </p:nvSpPr>
        <p:spPr>
          <a:prstGeom prst="rect">
            <a:avLst/>
          </a:prstGeom>
        </p:spPr>
        <p:txBody>
          <a:bodyPr/>
          <a:lstStyle/>
          <a:p>
            <a:r>
              <a:rPr dirty="0"/>
              <a:t>Exercise 8: Answer</a:t>
            </a:r>
          </a:p>
        </p:txBody>
      </p:sp>
      <p:sp>
        <p:nvSpPr>
          <p:cNvPr id="508" name="Shape 508"/>
          <p:cNvSpPr>
            <a:spLocks noGrp="1"/>
          </p:cNvSpPr>
          <p:nvPr>
            <p:ph type="body" idx="1"/>
          </p:nvPr>
        </p:nvSpPr>
        <p:spPr>
          <a:prstGeom prst="rect">
            <a:avLst/>
          </a:prstGeom>
        </p:spPr>
        <p:txBody>
          <a:bodyPr/>
          <a:lstStyle/>
          <a:p>
            <a:r>
              <a:rPr lang="en-US" dirty="0"/>
              <a:t>Patient Birth Time</a:t>
            </a:r>
          </a:p>
          <a:p>
            <a:r>
              <a:rPr lang="en-US" dirty="0"/>
              <a:t>Patient Preferred Contact</a:t>
            </a:r>
          </a:p>
          <a:p>
            <a:r>
              <a:rPr lang="en-US" dirty="0"/>
              <a:t>US Core Race</a:t>
            </a:r>
          </a:p>
          <a:p>
            <a:r>
              <a:rPr lang="en-US" dirty="0"/>
              <a:t>US Core Ethnicity</a:t>
            </a:r>
          </a:p>
          <a:p>
            <a:r>
              <a:rPr lang="en-US" dirty="0"/>
              <a:t>US Core Birth Sex</a:t>
            </a:r>
          </a:p>
          <a:p>
            <a:r>
              <a:rPr lang="en-US" dirty="0"/>
              <a:t>Communication Preference</a:t>
            </a:r>
            <a:endParaRPr dirty="0"/>
          </a:p>
        </p:txBody>
      </p:sp>
      <p:sp>
        <p:nvSpPr>
          <p:cNvPr id="509" name="Shape 509"/>
          <p:cNvSpPr/>
          <p:nvPr/>
        </p:nvSpPr>
        <p:spPr>
          <a:xfrm>
            <a:off x="480103" y="12763500"/>
            <a:ext cx="14104823"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https://fhir.cerner.com/millennium/r4/base/individuals/patient/#extensions</a:t>
            </a:r>
            <a:endParaRPr u="sng" dirty="0">
              <a:hlinkClick r:id="rId2"/>
            </a:endParaRPr>
          </a:p>
        </p:txBody>
      </p:sp>
    </p:spTree>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1" name="Shape 511"/>
          <p:cNvSpPr>
            <a:spLocks noGrp="1"/>
          </p:cNvSpPr>
          <p:nvPr>
            <p:ph type="title"/>
          </p:nvPr>
        </p:nvSpPr>
        <p:spPr>
          <a:prstGeom prst="rect">
            <a:avLst/>
          </a:prstGeom>
        </p:spPr>
        <p:txBody>
          <a:bodyPr/>
          <a:lstStyle/>
          <a:p>
            <a:r>
              <a:t>Exercise 9</a:t>
            </a:r>
          </a:p>
        </p:txBody>
      </p:sp>
    </p:spTree>
  </p:cSld>
  <p:clrMapOvr>
    <a:masterClrMapping/>
  </p:clrMapOvr>
  <p:transition spd="slow"/>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p:cNvSpPr>
          <p:nvPr>
            <p:ph type="title"/>
          </p:nvPr>
        </p:nvSpPr>
        <p:spPr>
          <a:prstGeom prst="rect">
            <a:avLst/>
          </a:prstGeom>
        </p:spPr>
        <p:txBody>
          <a:bodyPr/>
          <a:lstStyle/>
          <a:p>
            <a:r>
              <a:t>Exercise 9</a:t>
            </a:r>
          </a:p>
        </p:txBody>
      </p:sp>
      <p:sp>
        <p:nvSpPr>
          <p:cNvPr id="514" name="Shape 514"/>
          <p:cNvSpPr>
            <a:spLocks noGrp="1"/>
          </p:cNvSpPr>
          <p:nvPr>
            <p:ph type="body" idx="1"/>
          </p:nvPr>
        </p:nvSpPr>
        <p:spPr>
          <a:prstGeom prst="rect">
            <a:avLst/>
          </a:prstGeom>
        </p:spPr>
        <p:txBody>
          <a:bodyPr/>
          <a:lstStyle/>
          <a:p>
            <a:r>
              <a:rPr dirty="0"/>
              <a:t>According to the Conformance statement, does this FHIR server support OAuth? </a:t>
            </a:r>
            <a:r>
              <a:rPr lang="en-US" dirty="0">
                <a:hlinkClick r:id="rId3"/>
              </a:rPr>
              <a:t>https://fhir-open.cerner.com/r4/ec2458f2-1e24-41c8-b71b-0e701af7583d/</a:t>
            </a:r>
            <a:endParaRPr dirty="0"/>
          </a:p>
        </p:txBody>
      </p:sp>
    </p:spTree>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 name="Shape 518"/>
          <p:cNvSpPr>
            <a:spLocks noGrp="1"/>
          </p:cNvSpPr>
          <p:nvPr>
            <p:ph type="title"/>
          </p:nvPr>
        </p:nvSpPr>
        <p:spPr>
          <a:prstGeom prst="rect">
            <a:avLst/>
          </a:prstGeom>
        </p:spPr>
        <p:txBody>
          <a:bodyPr/>
          <a:lstStyle/>
          <a:p>
            <a:r>
              <a:t>Exercise 9: Answer</a:t>
            </a:r>
          </a:p>
        </p:txBody>
      </p:sp>
      <p:sp>
        <p:nvSpPr>
          <p:cNvPr id="519" name="Shape 519"/>
          <p:cNvSpPr>
            <a:spLocks noGrp="1"/>
          </p:cNvSpPr>
          <p:nvPr>
            <p:ph type="body" sz="half" idx="1"/>
          </p:nvPr>
        </p:nvSpPr>
        <p:spPr>
          <a:xfrm>
            <a:off x="1689100" y="3238500"/>
            <a:ext cx="12493797" cy="9207500"/>
          </a:xfrm>
          <a:prstGeom prst="rect">
            <a:avLst/>
          </a:prstGeom>
        </p:spPr>
        <p:txBody>
          <a:bodyPr/>
          <a:lstStyle/>
          <a:p>
            <a:r>
              <a:rPr dirty="0"/>
              <a:t>Answer: No (it’s our open endpoint)</a:t>
            </a:r>
          </a:p>
          <a:p>
            <a:r>
              <a:rPr dirty="0"/>
              <a:t>GET </a:t>
            </a:r>
            <a:r>
              <a:rPr lang="en-US" u="sng" dirty="0">
                <a:hlinkClick r:id="rId2"/>
              </a:rPr>
              <a:t>https://fhir-open.cerner.com/r4/ec2458f2-1e24-41c8-b71b-0e701af7583d/metadata?_format=json</a:t>
            </a:r>
            <a:endParaRPr u="sng" dirty="0">
              <a:hlinkClick r:id="rId3"/>
            </a:endParaRPr>
          </a:p>
        </p:txBody>
      </p:sp>
      <p:pic>
        <p:nvPicPr>
          <p:cNvPr id="3" name="Picture 2">
            <a:extLst>
              <a:ext uri="{FF2B5EF4-FFF2-40B4-BE49-F238E27FC236}">
                <a16:creationId xmlns:a16="http://schemas.microsoft.com/office/drawing/2014/main" id="{ED770F73-BDFF-42CD-BF00-76C3BAA6751C}"/>
              </a:ext>
            </a:extLst>
          </p:cNvPr>
          <p:cNvPicPr>
            <a:picLocks noChangeAspect="1"/>
          </p:cNvPicPr>
          <p:nvPr/>
        </p:nvPicPr>
        <p:blipFill>
          <a:blip r:embed="rId4"/>
          <a:stretch>
            <a:fillRect/>
          </a:stretch>
        </p:blipFill>
        <p:spPr>
          <a:xfrm>
            <a:off x="14182897" y="5325268"/>
            <a:ext cx="9949312" cy="5033963"/>
          </a:xfrm>
          <a:prstGeom prst="rect">
            <a:avLst/>
          </a:prstGeom>
        </p:spPr>
      </p:pic>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p:nvPr/>
        </p:nvSpPr>
        <p:spPr>
          <a:xfrm>
            <a:off x="330196" y="12674549"/>
            <a:ext cx="848469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https://fhir.cerner.com/millennium/overview/</a:t>
            </a:r>
            <a:endParaRPr u="sng" dirty="0">
              <a:hlinkClick r:id="rId2"/>
            </a:endParaRPr>
          </a:p>
        </p:txBody>
      </p:sp>
      <p:pic>
        <p:nvPicPr>
          <p:cNvPr id="3" name="Picture 2">
            <a:extLst>
              <a:ext uri="{FF2B5EF4-FFF2-40B4-BE49-F238E27FC236}">
                <a16:creationId xmlns:a16="http://schemas.microsoft.com/office/drawing/2014/main" id="{700A658D-F9C1-4363-B7B3-EB2739BE116D}"/>
              </a:ext>
            </a:extLst>
          </p:cNvPr>
          <p:cNvPicPr>
            <a:picLocks noChangeAspect="1"/>
          </p:cNvPicPr>
          <p:nvPr/>
        </p:nvPicPr>
        <p:blipFill>
          <a:blip r:embed="rId4"/>
          <a:stretch>
            <a:fillRect/>
          </a:stretch>
        </p:blipFill>
        <p:spPr>
          <a:xfrm>
            <a:off x="4643016" y="148143"/>
            <a:ext cx="15097967" cy="12104610"/>
          </a:xfrm>
          <a:prstGeom prst="rect">
            <a:avLst/>
          </a:prstGeom>
        </p:spPr>
      </p:pic>
      <p:sp>
        <p:nvSpPr>
          <p:cNvPr id="211" name="Shape 211"/>
          <p:cNvSpPr/>
          <p:nvPr/>
        </p:nvSpPr>
        <p:spPr>
          <a:xfrm>
            <a:off x="3461657" y="6858000"/>
            <a:ext cx="11283044" cy="2514600"/>
          </a:xfrm>
          <a:prstGeom prst="ellipse">
            <a:avLst/>
          </a:prstGeom>
          <a:ln w="63500">
            <a:solidFill>
              <a:schemeClr val="accent1"/>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
        <p:nvSpPr>
          <p:cNvPr id="212" name="Shape 212"/>
          <p:cNvSpPr/>
          <p:nvPr/>
        </p:nvSpPr>
        <p:spPr>
          <a:xfrm>
            <a:off x="12600893" y="8936583"/>
            <a:ext cx="10736915"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r>
              <a:rPr dirty="0"/>
              <a:t>Latest Millennium Production: </a:t>
            </a:r>
            <a:r>
              <a:rPr lang="en-US" dirty="0"/>
              <a:t>R4/4.0.1</a:t>
            </a:r>
            <a:endParaRPr dirty="0"/>
          </a:p>
        </p:txBody>
      </p:sp>
    </p:spTree>
  </p:cSld>
  <p:clrMapOvr>
    <a:masterClrMapping/>
  </p:clrMapOvr>
  <p:transition spd="slow"/>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p:nvPr/>
        </p:nvSpPr>
        <p:spPr>
          <a:xfrm>
            <a:off x="549677" y="12671420"/>
            <a:ext cx="797494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http://hl7.org/fhir/conformance-rules.html</a:t>
            </a:r>
            <a:endParaRPr u="sng" dirty="0">
              <a:hlinkClick r:id="rId2"/>
            </a:endParaRPr>
          </a:p>
        </p:txBody>
      </p:sp>
      <p:sp>
        <p:nvSpPr>
          <p:cNvPr id="9" name="TextBox 8">
            <a:extLst>
              <a:ext uri="{FF2B5EF4-FFF2-40B4-BE49-F238E27FC236}">
                <a16:creationId xmlns:a16="http://schemas.microsoft.com/office/drawing/2014/main" id="{A57890BC-2DF8-44F0-9F72-6EEC59219551}"/>
              </a:ext>
            </a:extLst>
          </p:cNvPr>
          <p:cNvSpPr txBox="1"/>
          <p:nvPr/>
        </p:nvSpPr>
        <p:spPr>
          <a:xfrm>
            <a:off x="1323975" y="10382250"/>
            <a:ext cx="21736050" cy="163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85800" indent="-685800" algn="l">
              <a:buFont typeface="Arial" panose="020B0604020202020204" pitchFamily="34" charset="0"/>
              <a:buChar char="•"/>
            </a:pPr>
            <a:r>
              <a:rPr lang="en-US" dirty="0">
                <a:solidFill>
                  <a:srgbClr val="212121"/>
                </a:solidFill>
              </a:rPr>
              <a:t>GET </a:t>
            </a:r>
            <a:r>
              <a:rPr lang="en-US" b="0" i="0" dirty="0">
                <a:solidFill>
                  <a:srgbClr val="212121"/>
                </a:solidFill>
                <a:effectLst/>
                <a:hlinkClick r:id="rId4"/>
              </a:rPr>
              <a:t>https://fhir-ehr.cerner.com/r4/ec2458f2-1e24-41c8-b71b-0e701af7583d/metadata?_format=json</a:t>
            </a:r>
            <a:endParaRPr lang="en-US" b="0" i="0" dirty="0">
              <a:solidFill>
                <a:srgbClr val="212121"/>
              </a:solidFill>
              <a:effectLst/>
            </a:endParaRPr>
          </a:p>
        </p:txBody>
      </p:sp>
      <p:pic>
        <p:nvPicPr>
          <p:cNvPr id="3" name="Picture 2">
            <a:extLst>
              <a:ext uri="{FF2B5EF4-FFF2-40B4-BE49-F238E27FC236}">
                <a16:creationId xmlns:a16="http://schemas.microsoft.com/office/drawing/2014/main" id="{F99C57CA-AACA-52DB-B983-FF63ECADFE33}"/>
              </a:ext>
            </a:extLst>
          </p:cNvPr>
          <p:cNvPicPr>
            <a:picLocks noChangeAspect="1"/>
          </p:cNvPicPr>
          <p:nvPr/>
        </p:nvPicPr>
        <p:blipFill>
          <a:blip r:embed="rId5"/>
          <a:stretch>
            <a:fillRect/>
          </a:stretch>
        </p:blipFill>
        <p:spPr>
          <a:xfrm>
            <a:off x="1323974" y="403379"/>
            <a:ext cx="16367677" cy="9510570"/>
          </a:xfrm>
          <a:prstGeom prst="rect">
            <a:avLst/>
          </a:prstGeom>
        </p:spPr>
      </p:pic>
    </p:spTree>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529" name="Shape 529"/>
          <p:cNvSpPr/>
          <p:nvPr/>
        </p:nvSpPr>
        <p:spPr>
          <a:xfrm>
            <a:off x="10002564" y="6197599"/>
            <a:ext cx="463287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Profiles</a:t>
            </a:r>
          </a:p>
        </p:txBody>
      </p:sp>
      <p:sp>
        <p:nvSpPr>
          <p:cNvPr id="530" name="Shape 530"/>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a:spLocks noGrp="1"/>
          </p:cNvSpPr>
          <p:nvPr>
            <p:ph type="title"/>
          </p:nvPr>
        </p:nvSpPr>
        <p:spPr>
          <a:prstGeom prst="rect">
            <a:avLst/>
          </a:prstGeom>
        </p:spPr>
        <p:txBody>
          <a:bodyPr/>
          <a:lstStyle/>
          <a:p>
            <a:r>
              <a:t>What</a:t>
            </a:r>
          </a:p>
        </p:txBody>
      </p:sp>
      <p:sp>
        <p:nvSpPr>
          <p:cNvPr id="533" name="Shape 533"/>
          <p:cNvSpPr/>
          <p:nvPr/>
        </p:nvSpPr>
        <p:spPr>
          <a:xfrm>
            <a:off x="727873" y="12864585"/>
            <a:ext cx="608820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https://hl7.org/fhir/profiling.html</a:t>
            </a:r>
            <a:endParaRPr u="sng" dirty="0">
              <a:hlinkClick r:id="rId3"/>
            </a:endParaRPr>
          </a:p>
        </p:txBody>
      </p:sp>
      <p:pic>
        <p:nvPicPr>
          <p:cNvPr id="3" name="Picture 2">
            <a:extLst>
              <a:ext uri="{FF2B5EF4-FFF2-40B4-BE49-F238E27FC236}">
                <a16:creationId xmlns:a16="http://schemas.microsoft.com/office/drawing/2014/main" id="{7A18D3AF-02EE-4463-A239-503758CCE27B}"/>
              </a:ext>
            </a:extLst>
          </p:cNvPr>
          <p:cNvPicPr>
            <a:picLocks noChangeAspect="1"/>
          </p:cNvPicPr>
          <p:nvPr/>
        </p:nvPicPr>
        <p:blipFill>
          <a:blip r:embed="rId5"/>
          <a:stretch>
            <a:fillRect/>
          </a:stretch>
        </p:blipFill>
        <p:spPr>
          <a:xfrm>
            <a:off x="1282062" y="3981209"/>
            <a:ext cx="21819876" cy="5715481"/>
          </a:xfrm>
          <a:prstGeom prst="rect">
            <a:avLst/>
          </a:prstGeom>
        </p:spPr>
      </p:pic>
    </p:spTree>
  </p:cSld>
  <p:clrMapOvr>
    <a:masterClrMapping/>
  </p:clrMapOvr>
  <p:transition spd="slow"/>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a:spLocks noGrp="1"/>
          </p:cNvSpPr>
          <p:nvPr>
            <p:ph type="title"/>
          </p:nvPr>
        </p:nvSpPr>
        <p:spPr>
          <a:prstGeom prst="rect">
            <a:avLst/>
          </a:prstGeom>
        </p:spPr>
        <p:txBody>
          <a:bodyPr/>
          <a:lstStyle/>
          <a:p>
            <a:r>
              <a:t>Rules</a:t>
            </a:r>
          </a:p>
        </p:txBody>
      </p:sp>
      <p:sp>
        <p:nvSpPr>
          <p:cNvPr id="539" name="Shape 539"/>
          <p:cNvSpPr>
            <a:spLocks noGrp="1"/>
          </p:cNvSpPr>
          <p:nvPr>
            <p:ph type="body" idx="1"/>
          </p:nvPr>
        </p:nvSpPr>
        <p:spPr>
          <a:prstGeom prst="rect">
            <a:avLst/>
          </a:prstGeom>
        </p:spPr>
        <p:txBody>
          <a:bodyPr/>
          <a:lstStyle/>
          <a:p>
            <a:pPr marL="495300" indent="-495300" defTabSz="643889">
              <a:spcBef>
                <a:spcPts val="4600"/>
              </a:spcBef>
              <a:defRPr sz="4055"/>
            </a:pPr>
            <a:r>
              <a:t>Detailed contract</a:t>
            </a:r>
          </a:p>
          <a:p>
            <a:pPr marL="495300" indent="-495300" defTabSz="643889">
              <a:spcBef>
                <a:spcPts val="4600"/>
              </a:spcBef>
              <a:defRPr sz="4055"/>
            </a:pPr>
            <a:r>
              <a:t>Parameters, operations, api calls</a:t>
            </a:r>
          </a:p>
          <a:p>
            <a:pPr marL="495300" indent="-495300" defTabSz="643889">
              <a:spcBef>
                <a:spcPts val="4600"/>
              </a:spcBef>
              <a:defRPr sz="4055"/>
            </a:pPr>
            <a:r>
              <a:t>Fields, cardinality</a:t>
            </a:r>
          </a:p>
          <a:p>
            <a:pPr marL="495300" indent="-495300" defTabSz="643889">
              <a:spcBef>
                <a:spcPts val="4600"/>
              </a:spcBef>
              <a:defRPr sz="4055"/>
            </a:pPr>
            <a:r>
              <a:t>Terminology binding, extensions</a:t>
            </a:r>
          </a:p>
          <a:p>
            <a:pPr marL="495300" indent="-495300" defTabSz="643889">
              <a:spcBef>
                <a:spcPts val="4600"/>
              </a:spcBef>
              <a:defRPr sz="4055"/>
            </a:pPr>
            <a:r>
              <a:t>Must be compatible with core</a:t>
            </a:r>
          </a:p>
          <a:p>
            <a:pPr marL="990600" lvl="1" indent="-495300" defTabSz="643889">
              <a:spcBef>
                <a:spcPts val="4600"/>
              </a:spcBef>
              <a:defRPr sz="4055"/>
            </a:pPr>
            <a:r>
              <a:t>Can’t change required binding</a:t>
            </a:r>
          </a:p>
          <a:p>
            <a:pPr marL="990600" lvl="1" indent="-495300" defTabSz="643889">
              <a:spcBef>
                <a:spcPts val="4600"/>
              </a:spcBef>
              <a:defRPr sz="4055"/>
            </a:pPr>
            <a:r>
              <a:t>Cardinality can restrict more (1..* to 1..1 but not 0..*)</a:t>
            </a:r>
          </a:p>
          <a:p>
            <a:pPr marL="990600" lvl="1" indent="-495300" defTabSz="643889">
              <a:spcBef>
                <a:spcPts val="4600"/>
              </a:spcBef>
              <a:defRPr sz="4055"/>
            </a:pPr>
            <a:r>
              <a:t>Can’t rename fields </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53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53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53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539">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iterate>
                                    <p:tmAbs val="0"/>
                                  </p:iterate>
                                  <p:childTnLst>
                                    <p:set>
                                      <p:cBhvr>
                                        <p:cTn id="24" fill="hold"/>
                                        <p:tgtEl>
                                          <p:spTgt spid="539">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539">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iterate>
                                    <p:tmAbs val="0"/>
                                  </p:iterate>
                                  <p:childTnLst>
                                    <p:set>
                                      <p:cBhvr>
                                        <p:cTn id="32" fill="hold"/>
                                        <p:tgtEl>
                                          <p:spTgt spid="539">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iterate>
                                    <p:tmAbs val="0"/>
                                  </p:iterate>
                                  <p:childTnLst>
                                    <p:set>
                                      <p:cBhvr>
                                        <p:cTn id="36" fill="hold"/>
                                        <p:tgtEl>
                                          <p:spTgt spid="53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9" grpId="0" build="p" bldLvl="5" animBg="1" advAuto="0"/>
    </p:bldLst>
  </p:timing>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553" name="Shape 553"/>
          <p:cNvSpPr/>
          <p:nvPr/>
        </p:nvSpPr>
        <p:spPr>
          <a:xfrm>
            <a:off x="8873824" y="6197599"/>
            <a:ext cx="689035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Questions?</a:t>
            </a:r>
          </a:p>
        </p:txBody>
      </p:sp>
      <p:sp>
        <p:nvSpPr>
          <p:cNvPr id="554" name="Shape 55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6" name="Shape 556"/>
          <p:cNvSpPr>
            <a:spLocks noGrp="1"/>
          </p:cNvSpPr>
          <p:nvPr>
            <p:ph type="title"/>
          </p:nvPr>
        </p:nvSpPr>
        <p:spPr>
          <a:prstGeom prst="rect">
            <a:avLst/>
          </a:prstGeom>
        </p:spPr>
        <p:txBody>
          <a:bodyPr/>
          <a:lstStyle/>
          <a:p>
            <a:r>
              <a:t>More Exercises!</a:t>
            </a:r>
          </a:p>
        </p:txBody>
      </p:sp>
    </p:spTree>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Shape 558"/>
          <p:cNvSpPr>
            <a:spLocks noGrp="1"/>
          </p:cNvSpPr>
          <p:nvPr>
            <p:ph type="title"/>
          </p:nvPr>
        </p:nvSpPr>
        <p:spPr>
          <a:prstGeom prst="rect">
            <a:avLst/>
          </a:prstGeom>
        </p:spPr>
        <p:txBody>
          <a:bodyPr/>
          <a:lstStyle/>
          <a:p>
            <a:r>
              <a:t>Exercise 10</a:t>
            </a:r>
          </a:p>
        </p:txBody>
      </p:sp>
    </p:spTree>
  </p:cSld>
  <p:clrMapOvr>
    <a:masterClrMapping/>
  </p:clrMapOvr>
  <p:transition spd="slow"/>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 name="Shape 560"/>
          <p:cNvSpPr>
            <a:spLocks noGrp="1"/>
          </p:cNvSpPr>
          <p:nvPr>
            <p:ph type="title"/>
          </p:nvPr>
        </p:nvSpPr>
        <p:spPr>
          <a:prstGeom prst="rect">
            <a:avLst/>
          </a:prstGeom>
        </p:spPr>
        <p:txBody>
          <a:bodyPr/>
          <a:lstStyle/>
          <a:p>
            <a:r>
              <a:t>Exercise 10</a:t>
            </a:r>
          </a:p>
        </p:txBody>
      </p:sp>
      <p:sp>
        <p:nvSpPr>
          <p:cNvPr id="561" name="Shape 561"/>
          <p:cNvSpPr>
            <a:spLocks noGrp="1"/>
          </p:cNvSpPr>
          <p:nvPr>
            <p:ph type="body" idx="1"/>
          </p:nvPr>
        </p:nvSpPr>
        <p:spPr>
          <a:prstGeom prst="rect">
            <a:avLst/>
          </a:prstGeom>
        </p:spPr>
        <p:txBody>
          <a:bodyPr/>
          <a:lstStyle/>
          <a:p>
            <a:r>
              <a:rPr dirty="0"/>
              <a:t>Does </a:t>
            </a:r>
            <a:r>
              <a:rPr lang="en-US" dirty="0"/>
              <a:t>Fredrick</a:t>
            </a:r>
            <a:r>
              <a:rPr dirty="0"/>
              <a:t> Smart</a:t>
            </a:r>
            <a:r>
              <a:rPr lang="en-US" dirty="0"/>
              <a:t> (id = </a:t>
            </a:r>
            <a:r>
              <a:rPr lang="en-US" b="0" i="0" dirty="0">
                <a:solidFill>
                  <a:srgbClr val="212121"/>
                </a:solidFill>
                <a:effectLst/>
              </a:rPr>
              <a:t>12724070</a:t>
            </a:r>
            <a:r>
              <a:rPr lang="en-US" dirty="0"/>
              <a:t>)</a:t>
            </a:r>
            <a:r>
              <a:rPr dirty="0"/>
              <a:t> have a normal blood pressure?</a:t>
            </a:r>
          </a:p>
          <a:p>
            <a:pPr lvl="1"/>
            <a:r>
              <a:rPr dirty="0"/>
              <a:t>Hint: LOINC </a:t>
            </a:r>
            <a:r>
              <a:rPr lang="en-US" b="0" i="0" dirty="0">
                <a:solidFill>
                  <a:srgbClr val="212121"/>
                </a:solidFill>
                <a:effectLst/>
              </a:rPr>
              <a:t>85354-9</a:t>
            </a:r>
            <a:r>
              <a:rPr dirty="0"/>
              <a:t> can be used to find blood pressures</a:t>
            </a:r>
          </a:p>
        </p:txBody>
      </p:sp>
    </p:spTree>
  </p:cSld>
  <p:clrMapOvr>
    <a:masterClrMapping/>
  </p:clrMapOvr>
  <p:transition spd="slow"/>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 name="Shape 563"/>
          <p:cNvSpPr>
            <a:spLocks noGrp="1"/>
          </p:cNvSpPr>
          <p:nvPr>
            <p:ph type="title"/>
          </p:nvPr>
        </p:nvSpPr>
        <p:spPr>
          <a:prstGeom prst="rect">
            <a:avLst/>
          </a:prstGeom>
        </p:spPr>
        <p:txBody>
          <a:bodyPr/>
          <a:lstStyle/>
          <a:p>
            <a:r>
              <a:t>Exercise 10: Answer</a:t>
            </a:r>
          </a:p>
        </p:txBody>
      </p:sp>
      <p:sp>
        <p:nvSpPr>
          <p:cNvPr id="564" name="Shape 564"/>
          <p:cNvSpPr>
            <a:spLocks noGrp="1"/>
          </p:cNvSpPr>
          <p:nvPr>
            <p:ph type="body" idx="1"/>
          </p:nvPr>
        </p:nvSpPr>
        <p:spPr>
          <a:prstGeom prst="rect">
            <a:avLst/>
          </a:prstGeom>
        </p:spPr>
        <p:txBody>
          <a:bodyPr>
            <a:normAutofit/>
          </a:bodyPr>
          <a:lstStyle/>
          <a:p>
            <a:r>
              <a:rPr lang="en-US" dirty="0"/>
              <a:t>It’s normal (120/80)</a:t>
            </a:r>
          </a:p>
          <a:p>
            <a:r>
              <a:rPr dirty="0"/>
              <a:t>GET </a:t>
            </a:r>
            <a:r>
              <a:rPr lang="en-US" u="sng" dirty="0">
                <a:hlinkClick r:id="rId3"/>
              </a:rPr>
              <a:t>https://fhir-open.cerner.com/r4/ec2458f2-1e24-41c8-b71b-0e701af7583d/Observation?patient=12724070&amp;code=http://loinc.org|85354-9&amp;_format=json</a:t>
            </a:r>
            <a:r>
              <a:rPr dirty="0"/>
              <a:t>(code: http://loinc.org|</a:t>
            </a:r>
            <a:r>
              <a:rPr lang="en-US" b="0" i="0" dirty="0">
                <a:solidFill>
                  <a:srgbClr val="212121"/>
                </a:solidFill>
                <a:effectLst/>
              </a:rPr>
              <a:t>85354-9</a:t>
            </a:r>
            <a:r>
              <a:rPr dirty="0"/>
              <a:t>)</a:t>
            </a:r>
          </a:p>
        </p:txBody>
      </p:sp>
    </p:spTree>
  </p:cSld>
  <p:clrMapOvr>
    <a:masterClrMapping/>
  </p:clrMapOvr>
  <p:transition spd="slow"/>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 name="Shape 563"/>
          <p:cNvSpPr>
            <a:spLocks noGrp="1"/>
          </p:cNvSpPr>
          <p:nvPr>
            <p:ph type="title"/>
          </p:nvPr>
        </p:nvSpPr>
        <p:spPr>
          <a:prstGeom prst="rect">
            <a:avLst/>
          </a:prstGeom>
        </p:spPr>
        <p:txBody>
          <a:bodyPr/>
          <a:lstStyle/>
          <a:p>
            <a:r>
              <a:t>Exercise 10: Answer</a:t>
            </a:r>
          </a:p>
        </p:txBody>
      </p:sp>
      <p:sp>
        <p:nvSpPr>
          <p:cNvPr id="564" name="Shape 564"/>
          <p:cNvSpPr>
            <a:spLocks noGrp="1"/>
          </p:cNvSpPr>
          <p:nvPr>
            <p:ph type="body" idx="1"/>
          </p:nvPr>
        </p:nvSpPr>
        <p:spPr>
          <a:xfrm>
            <a:off x="1689100" y="3238500"/>
            <a:ext cx="22047200" cy="5924550"/>
          </a:xfrm>
          <a:prstGeom prst="rect">
            <a:avLst/>
          </a:prstGeom>
        </p:spPr>
        <p:txBody>
          <a:bodyPr>
            <a:normAutofit/>
          </a:bodyPr>
          <a:lstStyle/>
          <a:p>
            <a:r>
              <a:rPr lang="en-US" dirty="0"/>
              <a:t>Cannot use individual codes for blood pressure like we could in DSTU 2.</a:t>
            </a:r>
          </a:p>
          <a:p>
            <a:r>
              <a:rPr lang="en-US" dirty="0"/>
              <a:t>GET </a:t>
            </a:r>
            <a:r>
              <a:rPr lang="en-US" dirty="0">
                <a:hlinkClick r:id="rId3"/>
              </a:rPr>
              <a:t>https://fhir-open.cerner.com/r4/ec2458f2-1e24-41c8-b71b-0e701af7583d/Observation?patient=12724070&amp;code=http://loinc.org|8480-6,http://loinc.org|8462-4&amp;_format=json</a:t>
            </a:r>
            <a:endParaRPr dirty="0"/>
          </a:p>
        </p:txBody>
      </p:sp>
      <p:pic>
        <p:nvPicPr>
          <p:cNvPr id="3" name="Picture 2">
            <a:extLst>
              <a:ext uri="{FF2B5EF4-FFF2-40B4-BE49-F238E27FC236}">
                <a16:creationId xmlns:a16="http://schemas.microsoft.com/office/drawing/2014/main" id="{A3643C26-FAFA-4226-A3AE-461986C1F723}"/>
              </a:ext>
            </a:extLst>
          </p:cNvPr>
          <p:cNvPicPr>
            <a:picLocks noChangeAspect="1"/>
          </p:cNvPicPr>
          <p:nvPr/>
        </p:nvPicPr>
        <p:blipFill>
          <a:blip r:embed="rId4"/>
          <a:stretch>
            <a:fillRect/>
          </a:stretch>
        </p:blipFill>
        <p:spPr>
          <a:xfrm>
            <a:off x="1689100" y="8681861"/>
            <a:ext cx="15074900" cy="3692096"/>
          </a:xfrm>
          <a:prstGeom prst="rect">
            <a:avLst/>
          </a:prstGeom>
        </p:spPr>
      </p:pic>
    </p:spTree>
    <p:extLst>
      <p:ext uri="{BB962C8B-B14F-4D97-AF65-F5344CB8AC3E}">
        <p14:creationId xmlns:p14="http://schemas.microsoft.com/office/powerpoint/2010/main" val="2032465039"/>
      </p:ext>
    </p:extLst>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b1851626-05c4-426e-b768-1c35733f6fea}" enabled="1" method="Standard" siteId="{fbc493a8-0d24-4454-a815-f4ca58e8c09d}" contentBits="0" removed="0"/>
</clbl:labelList>
</file>

<file path=docProps/app.xml><?xml version="1.0" encoding="utf-8"?>
<Properties xmlns="http://schemas.openxmlformats.org/officeDocument/2006/extended-properties" xmlns:vt="http://schemas.openxmlformats.org/officeDocument/2006/docPropsVTypes">
  <TotalTime>7861</TotalTime>
  <Words>3069</Words>
  <Application>Microsoft Office PowerPoint</Application>
  <PresentationFormat>Custom</PresentationFormat>
  <Paragraphs>331</Paragraphs>
  <Slides>112</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112</vt:i4>
      </vt:variant>
    </vt:vector>
  </HeadingPairs>
  <TitlesOfParts>
    <vt:vector size="119" baseType="lpstr">
      <vt:lpstr>Arial</vt:lpstr>
      <vt:lpstr>Courier</vt:lpstr>
      <vt:lpstr>Franklin Gothic Book</vt:lpstr>
      <vt:lpstr>Helvetica</vt:lpstr>
      <vt:lpstr>Helvetica Light</vt:lpstr>
      <vt:lpstr>Helvetica Neue</vt:lpstr>
      <vt:lpstr>White</vt:lpstr>
      <vt:lpstr>PowerPoint Presentation</vt:lpstr>
      <vt:lpstr>FHIR Deep Dive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Which Version?</vt:lpstr>
      <vt:lpstr>PowerPoint Presentation</vt:lpstr>
      <vt:lpstr>PowerPoint Presentation</vt:lpstr>
      <vt:lpstr>Primitive Types</vt:lpstr>
      <vt:lpstr>Surprises</vt:lpstr>
      <vt:lpstr>Complex Types</vt:lpstr>
      <vt:lpstr>Code Systems</vt:lpstr>
      <vt:lpstr>Formats</vt:lpstr>
      <vt:lpstr>PowerPoint Presentation</vt:lpstr>
      <vt:lpstr>Resources</vt:lpstr>
      <vt:lpstr>PowerPoint Presentation</vt:lpstr>
      <vt:lpstr>Maturity Levels</vt:lpstr>
      <vt:lpstr>PowerPoint Presentation</vt:lpstr>
      <vt:lpstr>Terminology Bindings</vt:lpstr>
      <vt:lpstr>Type/Binding Strength</vt:lpstr>
      <vt:lpstr>PowerPoint Presentation</vt:lpstr>
      <vt:lpstr>PowerPoint Presentation</vt:lpstr>
      <vt:lpstr>PowerPoint Presentation</vt:lpstr>
      <vt:lpstr>PowerPoint Presentation</vt:lpstr>
      <vt:lpstr>PowerPoint Presentation</vt:lpstr>
      <vt:lpstr>Exercise 1</vt:lpstr>
      <vt:lpstr>Exercise 1</vt:lpstr>
      <vt:lpstr>Exercise 1: Answer</vt:lpstr>
      <vt:lpstr>Exercise 2</vt:lpstr>
      <vt:lpstr>Exercise 2</vt:lpstr>
      <vt:lpstr>Exercise 2: Answer</vt:lpstr>
      <vt:lpstr>Exercise 3</vt:lpstr>
      <vt:lpstr>Exercise 3</vt:lpstr>
      <vt:lpstr>Exercise 3: Answer</vt:lpstr>
      <vt:lpstr>PowerPoint Presentation</vt:lpstr>
      <vt:lpstr>PowerPoint Presentation</vt:lpstr>
      <vt:lpstr>PowerPoint Presentation</vt:lpstr>
      <vt:lpstr>Read</vt:lpstr>
      <vt:lpstr>id vs identifier</vt:lpstr>
      <vt:lpstr>PowerPoint Presentation</vt:lpstr>
      <vt:lpstr>PowerPoint Presentation</vt:lpstr>
      <vt:lpstr>PowerPoint Presentation</vt:lpstr>
      <vt:lpstr>PowerPoint Presentation</vt:lpstr>
      <vt:lpstr>PowerPoint Presentation</vt:lpstr>
      <vt:lpstr>Paging</vt:lpstr>
      <vt:lpstr>PowerPoint Presentation</vt:lpstr>
      <vt:lpstr>PowerPoint Presentation</vt:lpstr>
      <vt:lpstr>Create</vt:lpstr>
      <vt:lpstr>Update</vt:lpstr>
      <vt:lpstr>Patch</vt:lpstr>
      <vt:lpstr>Conditional Update</vt:lpstr>
      <vt:lpstr>Exercise 4</vt:lpstr>
      <vt:lpstr>Exercise 4</vt:lpstr>
      <vt:lpstr>Exercise 4: Answer</vt:lpstr>
      <vt:lpstr>Exercise 4: Answer</vt:lpstr>
      <vt:lpstr>Exercise 5</vt:lpstr>
      <vt:lpstr>Exercise 5</vt:lpstr>
      <vt:lpstr>Exercise 5: Answer</vt:lpstr>
      <vt:lpstr>PowerPoint Presentation</vt:lpstr>
      <vt:lpstr>What if it wasn’t mapped/known?</vt:lpstr>
      <vt:lpstr>Exercise 6</vt:lpstr>
      <vt:lpstr>Exercise 6</vt:lpstr>
      <vt:lpstr>Exercise 6: Answer</vt:lpstr>
      <vt:lpstr>Paging</vt:lpstr>
      <vt:lpstr>MedicationAdministration?</vt:lpstr>
      <vt:lpstr>PowerPoint Presentation</vt:lpstr>
      <vt:lpstr>Exercise 7</vt:lpstr>
      <vt:lpstr>Exercise 7</vt:lpstr>
      <vt:lpstr>Exercise 7: Answer</vt:lpstr>
      <vt:lpstr>PowerPoint Presentation</vt:lpstr>
      <vt:lpstr>PowerPoint Presentation</vt:lpstr>
      <vt:lpstr>PowerPoint Presentation</vt:lpstr>
      <vt:lpstr>Extension “Rules”</vt:lpstr>
      <vt:lpstr>Examples</vt:lpstr>
      <vt:lpstr>Modifier Example</vt:lpstr>
      <vt:lpstr>PowerPoint Presentation</vt:lpstr>
      <vt:lpstr>PowerPoint Presentation</vt:lpstr>
      <vt:lpstr>Conformance Resource</vt:lpstr>
      <vt:lpstr>What?</vt:lpstr>
      <vt:lpstr>Exercise 8</vt:lpstr>
      <vt:lpstr>Exercise 8</vt:lpstr>
      <vt:lpstr>Exercise 8: Answer</vt:lpstr>
      <vt:lpstr>Exercise 9</vt:lpstr>
      <vt:lpstr>Exercise 9</vt:lpstr>
      <vt:lpstr>Exercise 9: Answer</vt:lpstr>
      <vt:lpstr>PowerPoint Presentation</vt:lpstr>
      <vt:lpstr>PowerPoint Presentation</vt:lpstr>
      <vt:lpstr>What</vt:lpstr>
      <vt:lpstr>Rules</vt:lpstr>
      <vt:lpstr>PowerPoint Presentation</vt:lpstr>
      <vt:lpstr>More Exercises!</vt:lpstr>
      <vt:lpstr>Exercise 10</vt:lpstr>
      <vt:lpstr>Exercise 10</vt:lpstr>
      <vt:lpstr>Exercise 10: Answer</vt:lpstr>
      <vt:lpstr>Exercise 10: Answer</vt:lpstr>
      <vt:lpstr>PowerPoint Presentation</vt:lpstr>
      <vt:lpstr>Exercise 11</vt:lpstr>
      <vt:lpstr>Exercise 11</vt:lpstr>
      <vt:lpstr>Exercise 11: Answer</vt:lpstr>
      <vt:lpstr>Exercise 12</vt:lpstr>
      <vt:lpstr>Exercise 12</vt:lpstr>
      <vt:lpstr>Exercise 12: Answer</vt:lpstr>
      <vt:lpstr>Exercise 13</vt:lpstr>
      <vt:lpstr>Exercise 13</vt:lpstr>
      <vt:lpstr>Exercise 13: Answer</vt:lpstr>
      <vt:lpstr>PowerPoint Presentation</vt:lpstr>
      <vt:lpstr>For more test patients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Heits,Brian</dc:creator>
  <cp:lastModifiedBy>Heits, Brian</cp:lastModifiedBy>
  <cp:revision>67</cp:revision>
  <dcterms:modified xsi:type="dcterms:W3CDTF">2023-12-04T01:03:01Z</dcterms:modified>
</cp:coreProperties>
</file>